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 id="2147483684" r:id="rId4"/>
    <p:sldMasterId id="2147483696" r:id="rId5"/>
    <p:sldMasterId id="2147483702" r:id="rId6"/>
    <p:sldMasterId id="2147483704" r:id="rId7"/>
  </p:sldMasterIdLst>
  <p:notesMasterIdLst>
    <p:notesMasterId r:id="rId109"/>
  </p:notesMasterIdLst>
  <p:sldIdLst>
    <p:sldId id="372" r:id="rId8"/>
    <p:sldId id="373" r:id="rId9"/>
    <p:sldId id="374" r:id="rId10"/>
    <p:sldId id="376" r:id="rId11"/>
    <p:sldId id="256" r:id="rId12"/>
    <p:sldId id="260" r:id="rId13"/>
    <p:sldId id="293" r:id="rId14"/>
    <p:sldId id="295" r:id="rId15"/>
    <p:sldId id="299" r:id="rId16"/>
    <p:sldId id="275" r:id="rId17"/>
    <p:sldId id="286" r:id="rId18"/>
    <p:sldId id="261" r:id="rId19"/>
    <p:sldId id="296" r:id="rId20"/>
    <p:sldId id="301" r:id="rId21"/>
    <p:sldId id="302" r:id="rId22"/>
    <p:sldId id="268" r:id="rId23"/>
    <p:sldId id="290" r:id="rId24"/>
    <p:sldId id="271" r:id="rId25"/>
    <p:sldId id="263" r:id="rId26"/>
    <p:sldId id="289" r:id="rId27"/>
    <p:sldId id="284" r:id="rId28"/>
    <p:sldId id="285" r:id="rId29"/>
    <p:sldId id="368" r:id="rId30"/>
    <p:sldId id="291" r:id="rId31"/>
    <p:sldId id="377" r:id="rId32"/>
    <p:sldId id="303" r:id="rId33"/>
    <p:sldId id="257" r:id="rId34"/>
    <p:sldId id="304" r:id="rId35"/>
    <p:sldId id="259" r:id="rId36"/>
    <p:sldId id="258" r:id="rId37"/>
    <p:sldId id="305" r:id="rId38"/>
    <p:sldId id="264" r:id="rId39"/>
    <p:sldId id="306" r:id="rId40"/>
    <p:sldId id="269" r:id="rId41"/>
    <p:sldId id="270" r:id="rId42"/>
    <p:sldId id="272" r:id="rId43"/>
    <p:sldId id="277" r:id="rId44"/>
    <p:sldId id="278" r:id="rId45"/>
    <p:sldId id="276" r:id="rId46"/>
    <p:sldId id="369" r:id="rId47"/>
    <p:sldId id="378" r:id="rId48"/>
    <p:sldId id="315" r:id="rId49"/>
    <p:sldId id="334" r:id="rId50"/>
    <p:sldId id="335" r:id="rId51"/>
    <p:sldId id="323" r:id="rId52"/>
    <p:sldId id="336" r:id="rId53"/>
    <p:sldId id="337" r:id="rId54"/>
    <p:sldId id="338" r:id="rId55"/>
    <p:sldId id="339" r:id="rId56"/>
    <p:sldId id="324" r:id="rId57"/>
    <p:sldId id="325" r:id="rId58"/>
    <p:sldId id="297" r:id="rId59"/>
    <p:sldId id="340" r:id="rId60"/>
    <p:sldId id="318" r:id="rId61"/>
    <p:sldId id="331" r:id="rId62"/>
    <p:sldId id="341" r:id="rId63"/>
    <p:sldId id="379" r:id="rId64"/>
    <p:sldId id="342" r:id="rId65"/>
    <p:sldId id="343" r:id="rId66"/>
    <p:sldId id="294" r:id="rId67"/>
    <p:sldId id="344" r:id="rId68"/>
    <p:sldId id="345" r:id="rId69"/>
    <p:sldId id="327" r:id="rId70"/>
    <p:sldId id="316" r:id="rId71"/>
    <p:sldId id="326" r:id="rId72"/>
    <p:sldId id="328" r:id="rId73"/>
    <p:sldId id="346" r:id="rId74"/>
    <p:sldId id="300" r:id="rId75"/>
    <p:sldId id="298" r:id="rId76"/>
    <p:sldId id="317" r:id="rId77"/>
    <p:sldId id="266" r:id="rId78"/>
    <p:sldId id="267" r:id="rId79"/>
    <p:sldId id="273" r:id="rId80"/>
    <p:sldId id="347" r:id="rId81"/>
    <p:sldId id="370" r:id="rId82"/>
    <p:sldId id="320" r:id="rId83"/>
    <p:sldId id="380" r:id="rId84"/>
    <p:sldId id="348" r:id="rId85"/>
    <p:sldId id="349" r:id="rId86"/>
    <p:sldId id="350" r:id="rId87"/>
    <p:sldId id="351" r:id="rId88"/>
    <p:sldId id="352" r:id="rId89"/>
    <p:sldId id="353" r:id="rId90"/>
    <p:sldId id="354" r:id="rId91"/>
    <p:sldId id="355" r:id="rId92"/>
    <p:sldId id="356" r:id="rId93"/>
    <p:sldId id="357" r:id="rId94"/>
    <p:sldId id="265" r:id="rId95"/>
    <p:sldId id="358" r:id="rId96"/>
    <p:sldId id="359" r:id="rId97"/>
    <p:sldId id="360" r:id="rId98"/>
    <p:sldId id="361" r:id="rId99"/>
    <p:sldId id="362" r:id="rId100"/>
    <p:sldId id="363" r:id="rId101"/>
    <p:sldId id="364" r:id="rId102"/>
    <p:sldId id="365" r:id="rId103"/>
    <p:sldId id="366" r:id="rId104"/>
    <p:sldId id="274" r:id="rId105"/>
    <p:sldId id="367" r:id="rId106"/>
    <p:sldId id="371" r:id="rId107"/>
    <p:sldId id="375" r:id="rId10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63" autoAdjust="0"/>
    <p:restoredTop sz="92740" autoAdjust="0"/>
  </p:normalViewPr>
  <p:slideViewPr>
    <p:cSldViewPr snapToGrid="0" snapToObjects="1">
      <p:cViewPr varScale="1">
        <p:scale>
          <a:sx n="62" d="100"/>
          <a:sy n="62" d="100"/>
        </p:scale>
        <p:origin x="1124" y="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02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theme" Target="theme/theme1.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tableStyles" Target="tableStyles.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notesMaster" Target="notesMasters/notesMaster1.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presProps" Target="presProp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1280" units="cm"/>
          <inkml:channel name="Y" type="integer" max="720" units="cm"/>
          <inkml:channel name="T" type="integer" max="2.14748E9" units="dev"/>
        </inkml:traceFormat>
        <inkml:channelProperties>
          <inkml:channelProperty channel="X" name="resolution" value="28.31858" units="1/cm"/>
          <inkml:channelProperty channel="Y" name="resolution" value="28.34646" units="1/cm"/>
          <inkml:channelProperty channel="T" name="resolution" value="1" units="1/dev"/>
        </inkml:channelProperties>
      </inkml:inkSource>
      <inkml:timestamp xml:id="ts0" timeString="2017-03-30T13:57:43.488"/>
    </inkml:context>
    <inkml:brush xml:id="br0">
      <inkml:brushProperty name="width" value="0.06667" units="cm"/>
      <inkml:brushProperty name="height" value="0.06667" units="cm"/>
      <inkml:brushProperty name="fitToCurve" value="1"/>
    </inkml:brush>
  </inkml:definitions>
  <inkml:trace contextRef="#ctx0" brushRef="#br0">0 0 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F06E86BA-E2DD-45AF-AA84-646C28110C74}" type="datetimeFigureOut">
              <a:rPr lang="en-US" smtClean="0"/>
              <a:t>5/18/2020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0519DA46-7497-41AE-933F-72D4E02C3EA3}" type="slidenum">
              <a:rPr lang="en-US" smtClean="0"/>
              <a:t>‹#›</a:t>
            </a:fld>
            <a:endParaRPr lang="en-US" dirty="0"/>
          </a:p>
        </p:txBody>
      </p:sp>
    </p:spTree>
    <p:extLst>
      <p:ext uri="{BB962C8B-B14F-4D97-AF65-F5344CB8AC3E}">
        <p14:creationId xmlns:p14="http://schemas.microsoft.com/office/powerpoint/2010/main" val="1216245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9DA46-7497-41AE-933F-72D4E02C3EA3}" type="slidenum">
              <a:rPr lang="en-US" smtClean="0"/>
              <a:t>13</a:t>
            </a:fld>
            <a:endParaRPr lang="en-US" dirty="0"/>
          </a:p>
        </p:txBody>
      </p:sp>
    </p:spTree>
    <p:extLst>
      <p:ext uri="{BB962C8B-B14F-4D97-AF65-F5344CB8AC3E}">
        <p14:creationId xmlns:p14="http://schemas.microsoft.com/office/powerpoint/2010/main" val="4229873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9" name="Google Shape;169;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0319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6" name="Google Shape;176;p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6374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5: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82" name="Google Shape;182;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553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89" name="Google Shape;189;p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683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3: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95" name="Google Shape;195;p1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3019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03" name="Google Shape;203;p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869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3615c60c4_0_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83615c60c4_0_7:notes"/>
          <p:cNvSpPr txBox="1">
            <a:spLocks noGrp="1"/>
          </p:cNvSpPr>
          <p:nvPr>
            <p:ph type="body" idx="1"/>
          </p:nvPr>
        </p:nvSpPr>
        <p:spPr>
          <a:xfrm>
            <a:off x="701675" y="4416425"/>
            <a:ext cx="5607000" cy="41832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0" name="Google Shape;210;g83615c60c4_0_7:notes"/>
          <p:cNvSpPr txBox="1">
            <a:spLocks noGrp="1"/>
          </p:cNvSpPr>
          <p:nvPr>
            <p:ph type="sldNum" idx="12"/>
          </p:nvPr>
        </p:nvSpPr>
        <p:spPr>
          <a:xfrm>
            <a:off x="3970337" y="8829675"/>
            <a:ext cx="3038400" cy="465000"/>
          </a:xfrm>
          <a:prstGeom prst="rect">
            <a:avLst/>
          </a:prstGeom>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71648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83615c60c4_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83615c60c4_0_0:notes"/>
          <p:cNvSpPr txBox="1">
            <a:spLocks noGrp="1"/>
          </p:cNvSpPr>
          <p:nvPr>
            <p:ph type="body" idx="1"/>
          </p:nvPr>
        </p:nvSpPr>
        <p:spPr>
          <a:xfrm>
            <a:off x="701675" y="4416425"/>
            <a:ext cx="5607000" cy="41832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9" name="Google Shape;219;g83615c60c4_0_0:notes"/>
          <p:cNvSpPr txBox="1">
            <a:spLocks noGrp="1"/>
          </p:cNvSpPr>
          <p:nvPr>
            <p:ph type="sldNum" idx="12"/>
          </p:nvPr>
        </p:nvSpPr>
        <p:spPr>
          <a:xfrm>
            <a:off x="3970337" y="8829675"/>
            <a:ext cx="3038400" cy="465000"/>
          </a:xfrm>
          <a:prstGeom prst="rect">
            <a:avLst/>
          </a:prstGeom>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586606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2: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25" name="Google Shape;225;p1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040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32" name="Google Shape;232;p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109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9DA46-7497-41AE-933F-72D4E02C3EA3}" type="slidenum">
              <a:rPr lang="en-US" smtClean="0"/>
              <a:t>14</a:t>
            </a:fld>
            <a:endParaRPr lang="en-US" dirty="0"/>
          </a:p>
        </p:txBody>
      </p:sp>
    </p:spTree>
    <p:extLst>
      <p:ext uri="{BB962C8B-B14F-4D97-AF65-F5344CB8AC3E}">
        <p14:creationId xmlns:p14="http://schemas.microsoft.com/office/powerpoint/2010/main" val="3980042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9: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39" name="Google Shape;239;p9: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094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0: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48" name="Google Shape;248;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1538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54" name="Google Shape;254;p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5218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1" name="Google Shape;261;p1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5691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6: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75" name="Google Shape;275;p1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0129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7" name="Google Shape;267;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1191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7: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81" name="Google Shape;281;p17: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868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8: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95" name="Google Shape;295;p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7542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A4708B-EE71-4774-AF65-077D21A4D2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1286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9DA46-7497-41AE-933F-72D4E02C3EA3}" type="slidenum">
              <a:rPr lang="en-US" smtClean="0"/>
              <a:t>15</a:t>
            </a:fld>
            <a:endParaRPr lang="en-US" dirty="0"/>
          </a:p>
        </p:txBody>
      </p:sp>
    </p:spTree>
    <p:extLst>
      <p:ext uri="{BB962C8B-B14F-4D97-AF65-F5344CB8AC3E}">
        <p14:creationId xmlns:p14="http://schemas.microsoft.com/office/powerpoint/2010/main" val="1086363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30E335B5-2324-498A-AEB0-D2A3BF60142D}"/>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id="{5EDFC921-32EA-42F2-B154-0C2705610F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Explain each phase, including time frames for each</a:t>
            </a:r>
          </a:p>
          <a:p>
            <a:r>
              <a:rPr lang="en-US" altLang="en-US">
                <a:solidFill>
                  <a:srgbClr val="FF0000"/>
                </a:solidFill>
                <a:latin typeface="Arial" panose="020B0604020202020204" pitchFamily="34" charset="0"/>
              </a:rPr>
              <a:t>Please be sure to explain that services are designed to connect a person with a disability with work.  That process, set of needs and set of solutions looks different for every one and other agencies/organizations and people have responsibilities in the process so we try to partner for the best use of Federal and State funds.  We expect that transitioning students and their stakeholders participate, make decisions, work with us to overcome barriers and seek solutions.</a:t>
            </a:r>
          </a:p>
          <a:p>
            <a:endParaRPr lang="en-US" altLang="en-US">
              <a:solidFill>
                <a:srgbClr val="FF0000"/>
              </a:solidFill>
              <a:latin typeface="Arial" panose="020B0604020202020204" pitchFamily="34" charset="0"/>
            </a:endParaRPr>
          </a:p>
          <a:p>
            <a:r>
              <a:rPr lang="en-US" altLang="en-US">
                <a:solidFill>
                  <a:srgbClr val="FF0000"/>
                </a:solidFill>
                <a:latin typeface="Arial" panose="020B0604020202020204" pitchFamily="34" charset="0"/>
              </a:rPr>
              <a:t>If the consumer and the counselor can’t reach a decision together, advocacy services are available to help facilitate the process through Texas Disability Rights.  Area Managers are also available to help work through issues when needed and there is a formal appeal process available  as well.  Details can be accessed on the DARS website or  in brochures provided at every office .</a:t>
            </a:r>
          </a:p>
          <a:p>
            <a:endParaRPr lang="en-US" altLang="en-US">
              <a:solidFill>
                <a:srgbClr val="FF0000"/>
              </a:solidFill>
              <a:latin typeface="Arial" panose="020B0604020202020204" pitchFamily="34" charset="0"/>
            </a:endParaRPr>
          </a:p>
        </p:txBody>
      </p:sp>
      <p:sp>
        <p:nvSpPr>
          <p:cNvPr id="20484" name="Slide Number Placeholder 3">
            <a:extLst>
              <a:ext uri="{FF2B5EF4-FFF2-40B4-BE49-F238E27FC236}">
                <a16:creationId xmlns:a16="http://schemas.microsoft.com/office/drawing/2014/main" id="{CD4454B2-6DE7-4860-AB8B-9609646D07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4BD7BEC-CCE4-4530-9763-B2EDF01F864E}"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3567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9C5F65-E136-4B2D-B2A2-BBB7DD8F7B42}"/>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CBC9ED96-56CD-49F6-B149-33B6AEF935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Change title </a:t>
            </a:r>
          </a:p>
        </p:txBody>
      </p:sp>
      <p:sp>
        <p:nvSpPr>
          <p:cNvPr id="17412" name="Slide Number Placeholder 3">
            <a:extLst>
              <a:ext uri="{FF2B5EF4-FFF2-40B4-BE49-F238E27FC236}">
                <a16:creationId xmlns:a16="http://schemas.microsoft.com/office/drawing/2014/main" id="{51F64AE8-2440-40A6-8E69-9CB0332C40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Calibri" panose="020F0502020204030204" pitchFamily="34" charset="0"/>
              </a:defRPr>
            </a:lvl1pPr>
            <a:lvl2pPr marL="742950" indent="-285750" defTabSz="930275">
              <a:defRPr>
                <a:solidFill>
                  <a:schemeClr val="tx1"/>
                </a:solidFill>
                <a:latin typeface="Calibri" panose="020F0502020204030204" pitchFamily="34" charset="0"/>
              </a:defRPr>
            </a:lvl2pPr>
            <a:lvl3pPr marL="1143000" indent="-228600" defTabSz="930275">
              <a:defRPr>
                <a:solidFill>
                  <a:schemeClr val="tx1"/>
                </a:solidFill>
                <a:latin typeface="Calibri" panose="020F0502020204030204" pitchFamily="34" charset="0"/>
              </a:defRPr>
            </a:lvl3pPr>
            <a:lvl4pPr marL="1600200" indent="-228600" defTabSz="930275">
              <a:defRPr>
                <a:solidFill>
                  <a:schemeClr val="tx1"/>
                </a:solidFill>
                <a:latin typeface="Calibri" panose="020F0502020204030204" pitchFamily="34" charset="0"/>
              </a:defRPr>
            </a:lvl4pPr>
            <a:lvl5pPr marL="2057400" indent="-228600" defTabSz="930275">
              <a:defRPr>
                <a:solidFill>
                  <a:schemeClr val="tx1"/>
                </a:solidFill>
                <a:latin typeface="Calibri" panose="020F0502020204030204" pitchFamily="34" charset="0"/>
              </a:defRPr>
            </a:lvl5pPr>
            <a:lvl6pPr marL="2514600" indent="-228600" defTabSz="930275" eaLnBrk="0" fontAlgn="base" hangingPunct="0">
              <a:spcBef>
                <a:spcPct val="0"/>
              </a:spcBef>
              <a:spcAft>
                <a:spcPct val="0"/>
              </a:spcAft>
              <a:defRPr>
                <a:solidFill>
                  <a:schemeClr val="tx1"/>
                </a:solidFill>
                <a:latin typeface="Calibri" panose="020F0502020204030204" pitchFamily="34" charset="0"/>
              </a:defRPr>
            </a:lvl6pPr>
            <a:lvl7pPr marL="2971800" indent="-228600" defTabSz="930275" eaLnBrk="0" fontAlgn="base" hangingPunct="0">
              <a:spcBef>
                <a:spcPct val="0"/>
              </a:spcBef>
              <a:spcAft>
                <a:spcPct val="0"/>
              </a:spcAft>
              <a:defRPr>
                <a:solidFill>
                  <a:schemeClr val="tx1"/>
                </a:solidFill>
                <a:latin typeface="Calibri" panose="020F0502020204030204" pitchFamily="34" charset="0"/>
              </a:defRPr>
            </a:lvl7pPr>
            <a:lvl8pPr marL="3429000" indent="-228600" defTabSz="930275" eaLnBrk="0" fontAlgn="base" hangingPunct="0">
              <a:spcBef>
                <a:spcPct val="0"/>
              </a:spcBef>
              <a:spcAft>
                <a:spcPct val="0"/>
              </a:spcAft>
              <a:defRPr>
                <a:solidFill>
                  <a:schemeClr val="tx1"/>
                </a:solidFill>
                <a:latin typeface="Calibri" panose="020F0502020204030204" pitchFamily="34" charset="0"/>
              </a:defRPr>
            </a:lvl8pPr>
            <a:lvl9pPr marL="3886200" indent="-228600" defTabSz="9302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7828F351-95D0-4DDE-BE24-93F4ABA8030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30275"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A3871C40-4C86-4748-B4CF-F8EA543AC0D8}"/>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0104F01B-FD17-4354-8380-F785093F5D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184AF8B7-5C04-4CFA-9DE3-42244B03E34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Calibri" panose="020F0502020204030204" pitchFamily="34" charset="0"/>
              </a:defRPr>
            </a:lvl1pPr>
            <a:lvl2pPr marL="742950" indent="-285750" defTabSz="930275">
              <a:defRPr>
                <a:solidFill>
                  <a:schemeClr val="tx1"/>
                </a:solidFill>
                <a:latin typeface="Calibri" panose="020F0502020204030204" pitchFamily="34" charset="0"/>
              </a:defRPr>
            </a:lvl2pPr>
            <a:lvl3pPr marL="1143000" indent="-228600" defTabSz="930275">
              <a:defRPr>
                <a:solidFill>
                  <a:schemeClr val="tx1"/>
                </a:solidFill>
                <a:latin typeface="Calibri" panose="020F0502020204030204" pitchFamily="34" charset="0"/>
              </a:defRPr>
            </a:lvl3pPr>
            <a:lvl4pPr marL="1600200" indent="-228600" defTabSz="930275">
              <a:defRPr>
                <a:solidFill>
                  <a:schemeClr val="tx1"/>
                </a:solidFill>
                <a:latin typeface="Calibri" panose="020F0502020204030204" pitchFamily="34" charset="0"/>
              </a:defRPr>
            </a:lvl4pPr>
            <a:lvl5pPr marL="2057400" indent="-228600" defTabSz="930275">
              <a:defRPr>
                <a:solidFill>
                  <a:schemeClr val="tx1"/>
                </a:solidFill>
                <a:latin typeface="Calibri" panose="020F0502020204030204" pitchFamily="34" charset="0"/>
              </a:defRPr>
            </a:lvl5pPr>
            <a:lvl6pPr marL="2514600" indent="-228600" defTabSz="930275" eaLnBrk="0" fontAlgn="base" hangingPunct="0">
              <a:spcBef>
                <a:spcPct val="0"/>
              </a:spcBef>
              <a:spcAft>
                <a:spcPct val="0"/>
              </a:spcAft>
              <a:defRPr>
                <a:solidFill>
                  <a:schemeClr val="tx1"/>
                </a:solidFill>
                <a:latin typeface="Calibri" panose="020F0502020204030204" pitchFamily="34" charset="0"/>
              </a:defRPr>
            </a:lvl6pPr>
            <a:lvl7pPr marL="2971800" indent="-228600" defTabSz="930275" eaLnBrk="0" fontAlgn="base" hangingPunct="0">
              <a:spcBef>
                <a:spcPct val="0"/>
              </a:spcBef>
              <a:spcAft>
                <a:spcPct val="0"/>
              </a:spcAft>
              <a:defRPr>
                <a:solidFill>
                  <a:schemeClr val="tx1"/>
                </a:solidFill>
                <a:latin typeface="Calibri" panose="020F0502020204030204" pitchFamily="34" charset="0"/>
              </a:defRPr>
            </a:lvl7pPr>
            <a:lvl8pPr marL="3429000" indent="-228600" defTabSz="930275" eaLnBrk="0" fontAlgn="base" hangingPunct="0">
              <a:spcBef>
                <a:spcPct val="0"/>
              </a:spcBef>
              <a:spcAft>
                <a:spcPct val="0"/>
              </a:spcAft>
              <a:defRPr>
                <a:solidFill>
                  <a:schemeClr val="tx1"/>
                </a:solidFill>
                <a:latin typeface="Calibri" panose="020F0502020204030204" pitchFamily="34" charset="0"/>
              </a:defRPr>
            </a:lvl8pPr>
            <a:lvl9pPr marL="3886200" indent="-228600" defTabSz="9302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D4DF953B-3C58-4B1E-B2B1-2051AB1F011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30275"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BC77930A-6A26-4277-B358-3E7EC26A11DA}"/>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A72674B1-F057-4FE5-A174-A386898EC9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D3A110A-A303-4CA5-9E48-025EA1E078A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Calibri" panose="020F0502020204030204" pitchFamily="34" charset="0"/>
              </a:defRPr>
            </a:lvl1pPr>
            <a:lvl2pPr marL="742950" indent="-285750" defTabSz="930275">
              <a:defRPr>
                <a:solidFill>
                  <a:schemeClr val="tx1"/>
                </a:solidFill>
                <a:latin typeface="Calibri" panose="020F0502020204030204" pitchFamily="34" charset="0"/>
              </a:defRPr>
            </a:lvl2pPr>
            <a:lvl3pPr marL="1143000" indent="-228600" defTabSz="930275">
              <a:defRPr>
                <a:solidFill>
                  <a:schemeClr val="tx1"/>
                </a:solidFill>
                <a:latin typeface="Calibri" panose="020F0502020204030204" pitchFamily="34" charset="0"/>
              </a:defRPr>
            </a:lvl3pPr>
            <a:lvl4pPr marL="1600200" indent="-228600" defTabSz="930275">
              <a:defRPr>
                <a:solidFill>
                  <a:schemeClr val="tx1"/>
                </a:solidFill>
                <a:latin typeface="Calibri" panose="020F0502020204030204" pitchFamily="34" charset="0"/>
              </a:defRPr>
            </a:lvl4pPr>
            <a:lvl5pPr marL="2057400" indent="-228600" defTabSz="930275">
              <a:defRPr>
                <a:solidFill>
                  <a:schemeClr val="tx1"/>
                </a:solidFill>
                <a:latin typeface="Calibri" panose="020F0502020204030204" pitchFamily="34" charset="0"/>
              </a:defRPr>
            </a:lvl5pPr>
            <a:lvl6pPr marL="2514600" indent="-228600" defTabSz="930275" eaLnBrk="0" fontAlgn="base" hangingPunct="0">
              <a:spcBef>
                <a:spcPct val="0"/>
              </a:spcBef>
              <a:spcAft>
                <a:spcPct val="0"/>
              </a:spcAft>
              <a:defRPr>
                <a:solidFill>
                  <a:schemeClr val="tx1"/>
                </a:solidFill>
                <a:latin typeface="Calibri" panose="020F0502020204030204" pitchFamily="34" charset="0"/>
              </a:defRPr>
            </a:lvl6pPr>
            <a:lvl7pPr marL="2971800" indent="-228600" defTabSz="930275" eaLnBrk="0" fontAlgn="base" hangingPunct="0">
              <a:spcBef>
                <a:spcPct val="0"/>
              </a:spcBef>
              <a:spcAft>
                <a:spcPct val="0"/>
              </a:spcAft>
              <a:defRPr>
                <a:solidFill>
                  <a:schemeClr val="tx1"/>
                </a:solidFill>
                <a:latin typeface="Calibri" panose="020F0502020204030204" pitchFamily="34" charset="0"/>
              </a:defRPr>
            </a:lvl7pPr>
            <a:lvl8pPr marL="3429000" indent="-228600" defTabSz="930275" eaLnBrk="0" fontAlgn="base" hangingPunct="0">
              <a:spcBef>
                <a:spcPct val="0"/>
              </a:spcBef>
              <a:spcAft>
                <a:spcPct val="0"/>
              </a:spcAft>
              <a:defRPr>
                <a:solidFill>
                  <a:schemeClr val="tx1"/>
                </a:solidFill>
                <a:latin typeface="Calibri" panose="020F0502020204030204" pitchFamily="34" charset="0"/>
              </a:defRPr>
            </a:lvl8pPr>
            <a:lvl9pPr marL="3886200" indent="-228600" defTabSz="9302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794947DE-43CD-4AFA-AB9A-FE86A079F71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30275"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56" name="Google Shape;156;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4805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701675" y="4416425"/>
            <a:ext cx="5607050" cy="418306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2" name="Google Shape;162;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2669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6554" y="4482757"/>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291BDE-700C-5C48-BBAC-A05C1BEBCD41}" type="slidenum">
              <a:rPr lang="en-US" smtClean="0"/>
              <a:t>‹#›</a:t>
            </a:fld>
            <a:endParaRPr lang="en-US" dirty="0"/>
          </a:p>
        </p:txBody>
      </p:sp>
      <p:sp>
        <p:nvSpPr>
          <p:cNvPr id="8" name="Text Placeholder 7"/>
          <p:cNvSpPr>
            <a:spLocks noGrp="1"/>
          </p:cNvSpPr>
          <p:nvPr>
            <p:ph type="body" sz="quarter" idx="13" hasCustomPrompt="1"/>
          </p:nvPr>
        </p:nvSpPr>
        <p:spPr>
          <a:xfrm>
            <a:off x="2590800" y="2433638"/>
            <a:ext cx="5867400" cy="1674812"/>
          </a:xfrm>
        </p:spPr>
        <p:txBody>
          <a:bodyPr>
            <a:normAutofit/>
          </a:bodyPr>
          <a:lstStyle>
            <a:lvl1pPr marL="0" indent="0">
              <a:buNone/>
              <a:defRPr sz="4000" baseline="0"/>
            </a:lvl1pPr>
          </a:lstStyle>
          <a:p>
            <a:pPr lvl="0"/>
            <a:r>
              <a:rPr lang="en-US" dirty="0"/>
              <a:t>Title </a:t>
            </a:r>
          </a:p>
          <a:p>
            <a:pPr lvl="0"/>
            <a:r>
              <a:rPr lang="en-US" dirty="0"/>
              <a:t>(Align Left for best look)</a:t>
            </a:r>
          </a:p>
        </p:txBody>
      </p:sp>
    </p:spTree>
    <p:extLst>
      <p:ext uri="{BB962C8B-B14F-4D97-AF65-F5344CB8AC3E}">
        <p14:creationId xmlns:p14="http://schemas.microsoft.com/office/powerpoint/2010/main" val="237193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42224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1714394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90626" y="1346947"/>
            <a:ext cx="7667244"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4299697"/>
            <a:ext cx="7667244"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484779"/>
            <a:ext cx="7667244"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4068923"/>
            <a:ext cx="810678"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475220" cy="3035808"/>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194550" y="4289334"/>
            <a:ext cx="895401" cy="640080"/>
          </a:xfrm>
        </p:spPr>
        <p:txBody>
          <a:bodyPr/>
          <a:lstStyle>
            <a:lvl1pPr>
              <a:defRPr sz="21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967955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31270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000" b="0"/>
            </a:lvl1pPr>
          </a:lstStyle>
          <a:p>
            <a:r>
              <a:rPr lang="en-US"/>
              <a:t>Click to edit Master title style</a:t>
            </a:r>
            <a:endParaRPr lang="en-US" dirty="0"/>
          </a:p>
        </p:txBody>
      </p:sp>
      <p:sp>
        <p:nvSpPr>
          <p:cNvPr id="3" name="Text Placeholder 2"/>
          <p:cNvSpPr>
            <a:spLocks noGrp="1"/>
          </p:cNvSpPr>
          <p:nvPr>
            <p:ph type="body" idx="1"/>
          </p:nvPr>
        </p:nvSpPr>
        <p:spPr>
          <a:xfrm>
            <a:off x="1624331" y="5020056"/>
            <a:ext cx="6789420" cy="10668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p>
            <a:fld id="{C6F822A4-8DA6-4447-9B1F-C5DB58435268}" type="datetimeFigureOut">
              <a:rPr lang="en-US" dirty="0"/>
              <a:t>5/18/2020</a:t>
            </a:fld>
            <a:endParaRPr lang="en-US" dirty="0"/>
          </a:p>
        </p:txBody>
      </p:sp>
      <p:sp>
        <p:nvSpPr>
          <p:cNvPr id="5" name="Footer Placeholder 4"/>
          <p:cNvSpPr>
            <a:spLocks noGrp="1"/>
          </p:cNvSpPr>
          <p:nvPr>
            <p:ph type="ftr" sz="quarter" idx="11"/>
          </p:nvPr>
        </p:nvSpPr>
        <p:spPr>
          <a:xfrm>
            <a:off x="1637031" y="6272785"/>
            <a:ext cx="4745736" cy="365125"/>
          </a:xfrm>
        </p:spPr>
        <p:txBody>
          <a:bodyPr/>
          <a:lstStyle/>
          <a:p>
            <a:endParaRPr lang="en-US" dirty="0"/>
          </a:p>
        </p:txBody>
      </p:sp>
      <p:grpSp>
        <p:nvGrpSpPr>
          <p:cNvPr id="8" name="Group 7"/>
          <p:cNvGrpSpPr/>
          <p:nvPr/>
        </p:nvGrpSpPr>
        <p:grpSpPr>
          <a:xfrm>
            <a:off x="673049" y="2325848"/>
            <a:ext cx="810678"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2506133"/>
            <a:ext cx="891224" cy="720332"/>
          </a:xfrm>
        </p:spPr>
        <p:txBody>
          <a:bodyPr/>
          <a:lstStyle>
            <a:lvl1pPr>
              <a:defRPr sz="21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9050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2386" y="2194560"/>
            <a:ext cx="3566160" cy="39776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73168" y="2194560"/>
            <a:ext cx="3566160" cy="39776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82932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0100"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02386"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73168"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73168"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65724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2219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791061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1"/>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5/18/2020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6229681"/>
            <a:ext cx="3429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14705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1461527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5/18/2020</a:t>
            </a:fld>
            <a:endParaRPr lang="en-US" dirty="0"/>
          </a:p>
        </p:txBody>
      </p:sp>
      <p:grpSp>
        <p:nvGrpSpPr>
          <p:cNvPr id="8" name="Group 7"/>
          <p:cNvGrpSpPr>
            <a:grpSpLocks noChangeAspect="1"/>
          </p:cNvGrpSpPr>
          <p:nvPr/>
        </p:nvGrpSpPr>
        <p:grpSpPr>
          <a:xfrm>
            <a:off x="8551294" y="6229681"/>
            <a:ext cx="3429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0224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20254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477524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D307504-E71E-40E0-AFD2-393EF0A97BE2}"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1E84A1F6-3C2E-457C-B424-A72E22DCF5E9}" type="slidenum">
              <a:rPr lang="en-US" smtClean="0">
                <a:solidFill>
                  <a:srgbClr val="94C600"/>
                </a:solidFill>
              </a:rPr>
              <a:pPr/>
              <a:t>‹#›</a:t>
            </a:fld>
            <a:endParaRPr lang="en-US">
              <a:solidFill>
                <a:srgbClr val="94C600"/>
              </a:solidFill>
            </a:endParaRP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170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307504-E71E-40E0-AFD2-393EF0A97BE2}"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958677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307504-E71E-40E0-AFD2-393EF0A97BE2}"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1E84A1F6-3C2E-457C-B424-A72E22DCF5E9}"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858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307504-E71E-40E0-AFD2-393EF0A97BE2}"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1127823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307504-E71E-40E0-AFD2-393EF0A97BE2}" type="datetimeFigureOut">
              <a:rPr lang="en-US" smtClean="0"/>
              <a:pPr/>
              <a:t>5/18/2020</a:t>
            </a:fld>
            <a:endParaRPr lang="en-US"/>
          </a:p>
        </p:txBody>
      </p:sp>
      <p:sp>
        <p:nvSpPr>
          <p:cNvPr id="8" name="Footer Placeholder 7"/>
          <p:cNvSpPr>
            <a:spLocks noGrp="1"/>
          </p:cNvSpPr>
          <p:nvPr>
            <p:ph type="ftr" sz="quarter" idx="11"/>
          </p:nvPr>
        </p:nvSpPr>
        <p:spPr/>
        <p:txBody>
          <a:bodyPr/>
          <a:lstStyle/>
          <a:p>
            <a:endParaRPr lang="en-US">
              <a:solidFill>
                <a:srgbClr val="94C600"/>
              </a:solidFill>
            </a:endParaRPr>
          </a:p>
        </p:txBody>
      </p:sp>
      <p:sp>
        <p:nvSpPr>
          <p:cNvPr id="9" name="Slide Number Placeholder 8"/>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36238888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07504-E71E-40E0-AFD2-393EF0A97BE2}" type="datetimeFigureOut">
              <a:rPr lang="en-US" smtClean="0"/>
              <a:pPr/>
              <a:t>5/18/2020</a:t>
            </a:fld>
            <a:endParaRPr lang="en-US"/>
          </a:p>
        </p:txBody>
      </p:sp>
      <p:sp>
        <p:nvSpPr>
          <p:cNvPr id="4" name="Footer Placeholder 3"/>
          <p:cNvSpPr>
            <a:spLocks noGrp="1"/>
          </p:cNvSpPr>
          <p:nvPr>
            <p:ph type="ftr" sz="quarter" idx="11"/>
          </p:nvPr>
        </p:nvSpPr>
        <p:spPr/>
        <p:txBody>
          <a:bodyPr/>
          <a:lstStyle/>
          <a:p>
            <a:endParaRPr lang="en-US">
              <a:solidFill>
                <a:srgbClr val="94C600"/>
              </a:solidFill>
            </a:endParaRPr>
          </a:p>
        </p:txBody>
      </p:sp>
      <p:sp>
        <p:nvSpPr>
          <p:cNvPr id="5" name="Slide Number Placeholder 4"/>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3399214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07504-E71E-40E0-AFD2-393EF0A97BE2}" type="datetimeFigureOut">
              <a:rPr lang="en-US" smtClean="0"/>
              <a:pPr/>
              <a:t>5/18/2020</a:t>
            </a:fld>
            <a:endParaRPr lang="en-US"/>
          </a:p>
        </p:txBody>
      </p:sp>
      <p:sp>
        <p:nvSpPr>
          <p:cNvPr id="3" name="Footer Placeholder 2"/>
          <p:cNvSpPr>
            <a:spLocks noGrp="1"/>
          </p:cNvSpPr>
          <p:nvPr>
            <p:ph type="ftr" sz="quarter" idx="11"/>
          </p:nvPr>
        </p:nvSpPr>
        <p:spPr/>
        <p:txBody>
          <a:bodyPr/>
          <a:lstStyle/>
          <a:p>
            <a:endParaRPr lang="en-US">
              <a:solidFill>
                <a:srgbClr val="94C600"/>
              </a:solidFill>
            </a:endParaRPr>
          </a:p>
        </p:txBody>
      </p:sp>
      <p:sp>
        <p:nvSpPr>
          <p:cNvPr id="4" name="Slide Number Placeholder 3"/>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466891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2444411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307504-E71E-40E0-AFD2-393EF0A97BE2}"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2598373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D307504-E71E-40E0-AFD2-393EF0A97BE2}"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1E84A1F6-3C2E-457C-B424-A72E22DCF5E9}"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4723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307504-E71E-40E0-AFD2-393EF0A97BE2}"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1E84A1F6-3C2E-457C-B424-A72E22DCF5E9}" type="slidenum">
              <a:rPr lang="en-US" smtClean="0"/>
              <a:pPr/>
              <a:t>‹#›</a:t>
            </a:fld>
            <a:endParaRPr lang="en-US"/>
          </a:p>
        </p:txBody>
      </p:sp>
    </p:spTree>
    <p:extLst>
      <p:ext uri="{BB962C8B-B14F-4D97-AF65-F5344CB8AC3E}">
        <p14:creationId xmlns:p14="http://schemas.microsoft.com/office/powerpoint/2010/main" val="7076943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307504-E71E-40E0-AFD2-393EF0A97BE2}"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1E84A1F6-3C2E-457C-B424-A72E22DCF5E9}" type="slidenum">
              <a:rPr lang="en-US" smtClean="0"/>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74317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95F227-E547-43DF-B38C-017AC2504641}"/>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AF682E94-5E26-492F-956B-0C10AF0DCF0E}"/>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9C7A1F6F-CC35-4D58-851B-DD9FDEB63C50}"/>
              </a:ext>
            </a:extLst>
          </p:cNvPr>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4DD44DF9-F8D0-461C-8B4C-266174E9414D}"/>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0811858-2F3D-4CB9-8B4E-D4AE5AFC339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8D50736-7568-4DCA-AAA0-4D61B14E660D}"/>
              </a:ext>
            </a:extLst>
          </p:cNvPr>
          <p:cNvSpPr>
            <a:spLocks noGrp="1"/>
          </p:cNvSpPr>
          <p:nvPr>
            <p:ph type="sldNum" sz="quarter" idx="12"/>
          </p:nvPr>
        </p:nvSpPr>
        <p:spPr/>
        <p:txBody>
          <a:bodyPr/>
          <a:lstStyle>
            <a:lvl1pPr>
              <a:defRPr smtClean="0"/>
            </a:lvl1pPr>
          </a:lstStyle>
          <a:p>
            <a:pPr>
              <a:defRPr/>
            </a:pPr>
            <a:fld id="{70606000-7C89-4943-830E-AF885694DBEC}" type="slidenum">
              <a:rPr lang="en-US" altLang="en-US"/>
              <a:pPr>
                <a:defRPr/>
              </a:pPr>
              <a:t>‹#›</a:t>
            </a:fld>
            <a:endParaRPr lang="en-US" altLang="en-US"/>
          </a:p>
        </p:txBody>
      </p:sp>
    </p:spTree>
    <p:extLst>
      <p:ext uri="{BB962C8B-B14F-4D97-AF65-F5344CB8AC3E}">
        <p14:creationId xmlns:p14="http://schemas.microsoft.com/office/powerpoint/2010/main" val="2100798275"/>
      </p:ext>
    </p:extLst>
  </p:cSld>
  <p:clrMapOvr>
    <a:masterClrMapping/>
  </p:clrMapOvr>
  <p:transition spd="med">
    <p:cover dir="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1F570E-2D1B-4E88-BD88-53360CA8222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8DDC384-1404-48C3-B1DE-E42B935F469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0CD1141-7773-413E-B235-73288B650687}"/>
              </a:ext>
            </a:extLst>
          </p:cNvPr>
          <p:cNvSpPr>
            <a:spLocks noGrp="1"/>
          </p:cNvSpPr>
          <p:nvPr>
            <p:ph type="sldNum" sz="quarter" idx="12"/>
          </p:nvPr>
        </p:nvSpPr>
        <p:spPr/>
        <p:txBody>
          <a:bodyPr/>
          <a:lstStyle>
            <a:lvl1pPr>
              <a:defRPr/>
            </a:lvl1pPr>
          </a:lstStyle>
          <a:p>
            <a:pPr>
              <a:defRPr/>
            </a:pPr>
            <a:fld id="{53A9A919-D315-46C6-94AD-DAD94802F0FA}" type="slidenum">
              <a:rPr lang="en-US" altLang="en-US"/>
              <a:pPr>
                <a:defRPr/>
              </a:pPr>
              <a:t>‹#›</a:t>
            </a:fld>
            <a:endParaRPr lang="en-US" altLang="en-US"/>
          </a:p>
        </p:txBody>
      </p:sp>
    </p:spTree>
    <p:extLst>
      <p:ext uri="{BB962C8B-B14F-4D97-AF65-F5344CB8AC3E}">
        <p14:creationId xmlns:p14="http://schemas.microsoft.com/office/powerpoint/2010/main" val="2486834017"/>
      </p:ext>
    </p:extLst>
  </p:cSld>
  <p:clrMapOvr>
    <a:masterClrMapping/>
  </p:clrMapOvr>
  <p:transition spd="med">
    <p:cover dir="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01E319-C845-4C51-A386-0F3C0056C040}"/>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60A0E3C1-B4D2-4236-A64E-C500D5728963}"/>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F0D889D1-6061-4A5C-8816-0ADB1E8EBB59}"/>
              </a:ext>
            </a:extLst>
          </p:cNvPr>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7" name="Date Placeholder 3">
            <a:extLst>
              <a:ext uri="{FF2B5EF4-FFF2-40B4-BE49-F238E27FC236}">
                <a16:creationId xmlns:a16="http://schemas.microsoft.com/office/drawing/2014/main" id="{549B27C5-2342-409F-B5E1-2E6E990083C0}"/>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292A804-EE7B-4A2A-9670-9645C5C6A19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63B4834-BF69-44B1-9B3D-945AE44CBB3F}"/>
              </a:ext>
            </a:extLst>
          </p:cNvPr>
          <p:cNvSpPr>
            <a:spLocks noGrp="1"/>
          </p:cNvSpPr>
          <p:nvPr>
            <p:ph type="sldNum" sz="quarter" idx="12"/>
          </p:nvPr>
        </p:nvSpPr>
        <p:spPr/>
        <p:txBody>
          <a:bodyPr/>
          <a:lstStyle>
            <a:lvl1pPr>
              <a:defRPr smtClean="0"/>
            </a:lvl1pPr>
          </a:lstStyle>
          <a:p>
            <a:pPr>
              <a:defRPr/>
            </a:pPr>
            <a:fld id="{6AD8AF47-B30B-454C-967D-7887E94BC6AC}" type="slidenum">
              <a:rPr lang="en-US" altLang="en-US"/>
              <a:pPr>
                <a:defRPr/>
              </a:pPr>
              <a:t>‹#›</a:t>
            </a:fld>
            <a:endParaRPr lang="en-US" altLang="en-US"/>
          </a:p>
        </p:txBody>
      </p:sp>
    </p:spTree>
    <p:extLst>
      <p:ext uri="{BB962C8B-B14F-4D97-AF65-F5344CB8AC3E}">
        <p14:creationId xmlns:p14="http://schemas.microsoft.com/office/powerpoint/2010/main" val="1644732569"/>
      </p:ext>
    </p:extLst>
  </p:cSld>
  <p:clrMapOvr>
    <a:masterClrMapping/>
  </p:clrMapOvr>
  <p:transition spd="med">
    <p:cover dir="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7C8C13A8-1403-4E1E-A077-B13E8719B468}"/>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AFCC5AB-6A26-4D43-89F2-E393170B65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1062C9B-4846-4B2C-9FBD-1CF325F50A6B}"/>
              </a:ext>
            </a:extLst>
          </p:cNvPr>
          <p:cNvSpPr>
            <a:spLocks noGrp="1"/>
          </p:cNvSpPr>
          <p:nvPr>
            <p:ph type="sldNum" sz="quarter" idx="12"/>
          </p:nvPr>
        </p:nvSpPr>
        <p:spPr/>
        <p:txBody>
          <a:bodyPr/>
          <a:lstStyle>
            <a:lvl1pPr>
              <a:defRPr/>
            </a:lvl1pPr>
          </a:lstStyle>
          <a:p>
            <a:pPr>
              <a:defRPr/>
            </a:pPr>
            <a:fld id="{615D9019-5EE1-41C4-AECD-0CE5110F9E03}" type="slidenum">
              <a:rPr lang="en-US" altLang="en-US"/>
              <a:pPr>
                <a:defRPr/>
              </a:pPr>
              <a:t>‹#›</a:t>
            </a:fld>
            <a:endParaRPr lang="en-US" altLang="en-US"/>
          </a:p>
        </p:txBody>
      </p:sp>
    </p:spTree>
    <p:extLst>
      <p:ext uri="{BB962C8B-B14F-4D97-AF65-F5344CB8AC3E}">
        <p14:creationId xmlns:p14="http://schemas.microsoft.com/office/powerpoint/2010/main" val="3529005308"/>
      </p:ext>
    </p:extLst>
  </p:cSld>
  <p:clrMapOvr>
    <a:masterClrMapping/>
  </p:clrMapOvr>
  <p:transition spd="med">
    <p:cover dir="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791FEB1B-9FA3-4EEF-9F82-9B815F7D3020}"/>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CADD2B08-9100-4C05-8970-C61F2BA8255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EB80075-7539-449D-96A1-C839095FEE62}"/>
              </a:ext>
            </a:extLst>
          </p:cNvPr>
          <p:cNvSpPr>
            <a:spLocks noGrp="1"/>
          </p:cNvSpPr>
          <p:nvPr>
            <p:ph type="sldNum" sz="quarter" idx="12"/>
          </p:nvPr>
        </p:nvSpPr>
        <p:spPr/>
        <p:txBody>
          <a:bodyPr/>
          <a:lstStyle>
            <a:lvl1pPr>
              <a:defRPr/>
            </a:lvl1pPr>
          </a:lstStyle>
          <a:p>
            <a:pPr>
              <a:defRPr/>
            </a:pPr>
            <a:fld id="{A026A709-85B2-4E58-8928-F8425E47D97D}" type="slidenum">
              <a:rPr lang="en-US" altLang="en-US"/>
              <a:pPr>
                <a:defRPr/>
              </a:pPr>
              <a:t>‹#›</a:t>
            </a:fld>
            <a:endParaRPr lang="en-US" altLang="en-US"/>
          </a:p>
        </p:txBody>
      </p:sp>
    </p:spTree>
    <p:extLst>
      <p:ext uri="{BB962C8B-B14F-4D97-AF65-F5344CB8AC3E}">
        <p14:creationId xmlns:p14="http://schemas.microsoft.com/office/powerpoint/2010/main" val="3315331358"/>
      </p:ext>
    </p:extLst>
  </p:cSld>
  <p:clrMapOvr>
    <a:masterClrMapping/>
  </p:clrMapOvr>
  <p:transition spd="med">
    <p:cover dir="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651F82FC-3667-4C48-BF11-40E3EE8C6DCE}"/>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CF3F0554-32D7-4039-9FE2-12DD344E049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404FBEA-7EA7-4A78-9A9A-41ECB99B5442}"/>
              </a:ext>
            </a:extLst>
          </p:cNvPr>
          <p:cNvSpPr>
            <a:spLocks noGrp="1"/>
          </p:cNvSpPr>
          <p:nvPr>
            <p:ph type="sldNum" sz="quarter" idx="12"/>
          </p:nvPr>
        </p:nvSpPr>
        <p:spPr/>
        <p:txBody>
          <a:bodyPr/>
          <a:lstStyle>
            <a:lvl1pPr>
              <a:defRPr/>
            </a:lvl1pPr>
          </a:lstStyle>
          <a:p>
            <a:pPr>
              <a:defRPr/>
            </a:pPr>
            <a:fld id="{00ECA275-33A7-498D-ACDF-6CF61EDD09B0}" type="slidenum">
              <a:rPr lang="en-US" altLang="en-US"/>
              <a:pPr>
                <a:defRPr/>
              </a:pPr>
              <a:t>‹#›</a:t>
            </a:fld>
            <a:endParaRPr lang="en-US" altLang="en-US"/>
          </a:p>
        </p:txBody>
      </p:sp>
    </p:spTree>
    <p:extLst>
      <p:ext uri="{BB962C8B-B14F-4D97-AF65-F5344CB8AC3E}">
        <p14:creationId xmlns:p14="http://schemas.microsoft.com/office/powerpoint/2010/main" val="1202155530"/>
      </p:ext>
    </p:extLst>
  </p:cSld>
  <p:clrMapOvr>
    <a:masterClrMapping/>
  </p:clrMapOvr>
  <p:transition spd="med">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35378370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8975CC-8311-4DA3-87FA-A243B89E9021}"/>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a:extLst>
              <a:ext uri="{FF2B5EF4-FFF2-40B4-BE49-F238E27FC236}">
                <a16:creationId xmlns:a16="http://schemas.microsoft.com/office/drawing/2014/main" id="{5E4AAE7F-DEDE-41DE-BCFF-4A732D145EB1}"/>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E6C4D393-306A-44C6-9521-310050A49391}"/>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FCD2BEE5-A8D7-4444-97C3-7FE1776B91C6}"/>
              </a:ext>
            </a:extLst>
          </p:cNvPr>
          <p:cNvSpPr>
            <a:spLocks noGrp="1"/>
          </p:cNvSpPr>
          <p:nvPr>
            <p:ph type="ftr" sz="quarter" idx="11"/>
          </p:nvPr>
        </p:nvSpPr>
        <p:spPr/>
        <p:txBody>
          <a:bodyPr/>
          <a:lstStyle>
            <a:lvl1pPr>
              <a:defRPr>
                <a:solidFill>
                  <a:srgbClr val="FFFFFF"/>
                </a:solidFill>
              </a:defRPr>
            </a:lvl1pPr>
          </a:lstStyle>
          <a:p>
            <a:pPr>
              <a:defRPr/>
            </a:pPr>
            <a:endParaRPr lang="en-US"/>
          </a:p>
        </p:txBody>
      </p:sp>
      <p:sp>
        <p:nvSpPr>
          <p:cNvPr id="6" name="Slide Number Placeholder 8">
            <a:extLst>
              <a:ext uri="{FF2B5EF4-FFF2-40B4-BE49-F238E27FC236}">
                <a16:creationId xmlns:a16="http://schemas.microsoft.com/office/drawing/2014/main" id="{311C3F30-3103-49FB-BD99-583DBBEDED5E}"/>
              </a:ext>
            </a:extLst>
          </p:cNvPr>
          <p:cNvSpPr>
            <a:spLocks noGrp="1"/>
          </p:cNvSpPr>
          <p:nvPr>
            <p:ph type="sldNum" sz="quarter" idx="12"/>
          </p:nvPr>
        </p:nvSpPr>
        <p:spPr/>
        <p:txBody>
          <a:bodyPr/>
          <a:lstStyle>
            <a:lvl1pPr>
              <a:defRPr smtClean="0"/>
            </a:lvl1pPr>
          </a:lstStyle>
          <a:p>
            <a:pPr>
              <a:defRPr/>
            </a:pPr>
            <a:fld id="{DCAF8326-79C8-4BE4-ADC6-142EEEDB9519}" type="slidenum">
              <a:rPr lang="en-US" altLang="en-US"/>
              <a:pPr>
                <a:defRPr/>
              </a:pPr>
              <a:t>‹#›</a:t>
            </a:fld>
            <a:endParaRPr lang="en-US" altLang="en-US"/>
          </a:p>
        </p:txBody>
      </p:sp>
    </p:spTree>
    <p:extLst>
      <p:ext uri="{BB962C8B-B14F-4D97-AF65-F5344CB8AC3E}">
        <p14:creationId xmlns:p14="http://schemas.microsoft.com/office/powerpoint/2010/main" val="4207544248"/>
      </p:ext>
    </p:extLst>
  </p:cSld>
  <p:clrMapOvr>
    <a:masterClrMapping/>
  </p:clrMapOvr>
  <p:transition spd="med">
    <p:cover dir="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217C4B-1C4A-4612-8169-D42DD3F81226}"/>
              </a:ext>
            </a:extLst>
          </p:cNvPr>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B99331FA-61ED-4D63-8841-5643ABDFD22B}"/>
              </a:ext>
            </a:extLst>
          </p:cNvPr>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a:extLst>
              <a:ext uri="{FF2B5EF4-FFF2-40B4-BE49-F238E27FC236}">
                <a16:creationId xmlns:a16="http://schemas.microsoft.com/office/drawing/2014/main" id="{FE8A5D6A-A696-4A47-99B5-2A6ADB50C9E7}"/>
              </a:ext>
            </a:extLst>
          </p:cNvPr>
          <p:cNvSpPr>
            <a:spLocks noGrp="1"/>
          </p:cNvSpPr>
          <p:nvPr>
            <p:ph type="dt" sz="half" idx="10"/>
          </p:nvPr>
        </p:nvSpPr>
        <p:spPr>
          <a:xfrm>
            <a:off x="349250" y="6459538"/>
            <a:ext cx="1963738" cy="365125"/>
          </a:xfrm>
        </p:spPr>
        <p:txBody>
          <a:bodyPr/>
          <a:lstStyle>
            <a:lvl1pPr algn="l">
              <a:defRPr/>
            </a:lvl1pPr>
          </a:lstStyle>
          <a:p>
            <a:pPr>
              <a:defRPr/>
            </a:pPr>
            <a:endParaRPr lang="en-US"/>
          </a:p>
        </p:txBody>
      </p:sp>
      <p:sp>
        <p:nvSpPr>
          <p:cNvPr id="8" name="Footer Placeholder 5">
            <a:extLst>
              <a:ext uri="{FF2B5EF4-FFF2-40B4-BE49-F238E27FC236}">
                <a16:creationId xmlns:a16="http://schemas.microsoft.com/office/drawing/2014/main" id="{92009B46-B8F8-4743-90E9-DA8EE7FD7B77}"/>
              </a:ext>
            </a:extLst>
          </p:cNvPr>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p>
        </p:txBody>
      </p:sp>
      <p:sp>
        <p:nvSpPr>
          <p:cNvPr id="9" name="Slide Number Placeholder 6">
            <a:extLst>
              <a:ext uri="{FF2B5EF4-FFF2-40B4-BE49-F238E27FC236}">
                <a16:creationId xmlns:a16="http://schemas.microsoft.com/office/drawing/2014/main" id="{D045389C-AB4E-429A-9DEF-B8AD033F9268}"/>
              </a:ext>
            </a:extLst>
          </p:cNvPr>
          <p:cNvSpPr>
            <a:spLocks noGrp="1"/>
          </p:cNvSpPr>
          <p:nvPr>
            <p:ph type="sldNum" sz="quarter" idx="12"/>
          </p:nvPr>
        </p:nvSpPr>
        <p:spPr/>
        <p:txBody>
          <a:bodyPr/>
          <a:lstStyle>
            <a:lvl1pPr>
              <a:defRPr smtClean="0">
                <a:solidFill>
                  <a:schemeClr val="tx2"/>
                </a:solidFill>
              </a:defRPr>
            </a:lvl1pPr>
          </a:lstStyle>
          <a:p>
            <a:pPr>
              <a:defRPr/>
            </a:pPr>
            <a:fld id="{BB8BAC9D-FE83-44F5-AD53-1215DC6FF29F}" type="slidenum">
              <a:rPr lang="en-US" altLang="en-US"/>
              <a:pPr>
                <a:defRPr/>
              </a:pPr>
              <a:t>‹#›</a:t>
            </a:fld>
            <a:endParaRPr lang="en-US" altLang="en-US"/>
          </a:p>
        </p:txBody>
      </p:sp>
    </p:spTree>
    <p:extLst>
      <p:ext uri="{BB962C8B-B14F-4D97-AF65-F5344CB8AC3E}">
        <p14:creationId xmlns:p14="http://schemas.microsoft.com/office/powerpoint/2010/main" val="514611461"/>
      </p:ext>
    </p:extLst>
  </p:cSld>
  <p:clrMapOvr>
    <a:masterClrMapping/>
  </p:clrMapOvr>
  <p:transition spd="med">
    <p:cover dir="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B1509C1-03EE-4613-A8DE-8D5BD5627B6A}"/>
              </a:ext>
            </a:extLst>
          </p:cNvPr>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6EE9816D-59B3-45B9-BB6F-692DB0F13FD0}"/>
              </a:ext>
            </a:extLst>
          </p:cNvPr>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a:extLst>
              <a:ext uri="{FF2B5EF4-FFF2-40B4-BE49-F238E27FC236}">
                <a16:creationId xmlns:a16="http://schemas.microsoft.com/office/drawing/2014/main" id="{369AEF98-B6E2-414C-A49C-AD0FF2078FD6}"/>
              </a:ext>
            </a:extLst>
          </p:cNvPr>
          <p:cNvSpPr>
            <a:spLocks noGrp="1"/>
          </p:cNvSpPr>
          <p:nvPr>
            <p:ph type="dt" sz="half" idx="10"/>
          </p:nvPr>
        </p:nvSpPr>
        <p:spPr/>
        <p:txBody>
          <a:bodyPr/>
          <a:lstStyle>
            <a:lvl1pPr>
              <a:defRPr/>
            </a:lvl1pPr>
          </a:lstStyle>
          <a:p>
            <a:pPr>
              <a:defRPr/>
            </a:pPr>
            <a:endParaRPr lang="en-US"/>
          </a:p>
        </p:txBody>
      </p:sp>
      <p:sp>
        <p:nvSpPr>
          <p:cNvPr id="8" name="Footer Placeholder 5">
            <a:extLst>
              <a:ext uri="{FF2B5EF4-FFF2-40B4-BE49-F238E27FC236}">
                <a16:creationId xmlns:a16="http://schemas.microsoft.com/office/drawing/2014/main" id="{DF0983E3-0424-4954-9646-706EC607F06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EDF1C79D-FDA7-43C7-80DD-AD2C8781C7B7}"/>
              </a:ext>
            </a:extLst>
          </p:cNvPr>
          <p:cNvSpPr>
            <a:spLocks noGrp="1"/>
          </p:cNvSpPr>
          <p:nvPr>
            <p:ph type="sldNum" sz="quarter" idx="12"/>
          </p:nvPr>
        </p:nvSpPr>
        <p:spPr/>
        <p:txBody>
          <a:bodyPr/>
          <a:lstStyle>
            <a:lvl1pPr>
              <a:defRPr smtClean="0"/>
            </a:lvl1pPr>
          </a:lstStyle>
          <a:p>
            <a:pPr>
              <a:defRPr/>
            </a:pPr>
            <a:fld id="{6B811730-F623-4003-A198-EBE098CB43E5}" type="slidenum">
              <a:rPr lang="en-US" altLang="en-US"/>
              <a:pPr>
                <a:defRPr/>
              </a:pPr>
              <a:t>‹#›</a:t>
            </a:fld>
            <a:endParaRPr lang="en-US" altLang="en-US"/>
          </a:p>
        </p:txBody>
      </p:sp>
    </p:spTree>
    <p:extLst>
      <p:ext uri="{BB962C8B-B14F-4D97-AF65-F5344CB8AC3E}">
        <p14:creationId xmlns:p14="http://schemas.microsoft.com/office/powerpoint/2010/main" val="2225904462"/>
      </p:ext>
    </p:extLst>
  </p:cSld>
  <p:clrMapOvr>
    <a:masterClrMapping/>
  </p:clrMapOvr>
  <p:transition spd="med">
    <p:cover dir="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FA0F6E1-C1AE-4AA2-B498-2A5193A6261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2918F59-595F-4910-88C5-DB5AB76D84E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17A5A04-2B3A-4C62-AEEB-8090DFDB56B6}"/>
              </a:ext>
            </a:extLst>
          </p:cNvPr>
          <p:cNvSpPr>
            <a:spLocks noGrp="1"/>
          </p:cNvSpPr>
          <p:nvPr>
            <p:ph type="sldNum" sz="quarter" idx="12"/>
          </p:nvPr>
        </p:nvSpPr>
        <p:spPr/>
        <p:txBody>
          <a:bodyPr/>
          <a:lstStyle>
            <a:lvl1pPr>
              <a:defRPr/>
            </a:lvl1pPr>
          </a:lstStyle>
          <a:p>
            <a:pPr>
              <a:defRPr/>
            </a:pPr>
            <a:fld id="{6F12D9AC-7EA2-408A-8B5C-84411211299E}" type="slidenum">
              <a:rPr lang="en-US" altLang="en-US"/>
              <a:pPr>
                <a:defRPr/>
              </a:pPr>
              <a:t>‹#›</a:t>
            </a:fld>
            <a:endParaRPr lang="en-US" altLang="en-US"/>
          </a:p>
        </p:txBody>
      </p:sp>
    </p:spTree>
    <p:extLst>
      <p:ext uri="{BB962C8B-B14F-4D97-AF65-F5344CB8AC3E}">
        <p14:creationId xmlns:p14="http://schemas.microsoft.com/office/powerpoint/2010/main" val="850623136"/>
      </p:ext>
    </p:extLst>
  </p:cSld>
  <p:clrMapOvr>
    <a:masterClrMapping/>
  </p:clrMapOvr>
  <p:transition spd="med">
    <p:cover dir="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CACEB5-BF58-4F82-ACE1-35C1E9D4B4B4}"/>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516BC3D2-4776-4BCB-840B-E378B37C755E}"/>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B1F5748F-B6AF-46F5-984A-597F2BA66A2F}"/>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3902F633-09D4-478B-A291-229662AE2BA8}"/>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8300065C-EF24-44F0-A03E-067BC3BEE9EB}"/>
              </a:ext>
            </a:extLst>
          </p:cNvPr>
          <p:cNvSpPr>
            <a:spLocks noGrp="1"/>
          </p:cNvSpPr>
          <p:nvPr>
            <p:ph type="sldNum" sz="quarter" idx="12"/>
          </p:nvPr>
        </p:nvSpPr>
        <p:spPr/>
        <p:txBody>
          <a:bodyPr/>
          <a:lstStyle>
            <a:lvl1pPr>
              <a:defRPr smtClean="0"/>
            </a:lvl1pPr>
          </a:lstStyle>
          <a:p>
            <a:pPr>
              <a:defRPr/>
            </a:pPr>
            <a:fld id="{248FD91D-D87C-43B2-A541-3CCDC2A3B8D2}" type="slidenum">
              <a:rPr lang="en-US" altLang="en-US"/>
              <a:pPr>
                <a:defRPr/>
              </a:pPr>
              <a:t>‹#›</a:t>
            </a:fld>
            <a:endParaRPr lang="en-US" altLang="en-US"/>
          </a:p>
        </p:txBody>
      </p:sp>
    </p:spTree>
    <p:extLst>
      <p:ext uri="{BB962C8B-B14F-4D97-AF65-F5344CB8AC3E}">
        <p14:creationId xmlns:p14="http://schemas.microsoft.com/office/powerpoint/2010/main" val="3302091496"/>
      </p:ext>
    </p:extLst>
  </p:cSld>
  <p:clrMapOvr>
    <a:masterClrMapping/>
  </p:clrMapOvr>
  <p:transition spd="med">
    <p:cover dir="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2"/>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body" idx="1"/>
          </p:nvPr>
        </p:nvSpPr>
        <p:spPr>
          <a:xfrm>
            <a:off x="531950" y="2016750"/>
            <a:ext cx="8002800" cy="4356000"/>
          </a:xfrm>
          <a:prstGeom prst="rect">
            <a:avLst/>
          </a:prstGeom>
          <a:noFill/>
          <a:ln>
            <a:noFill/>
          </a:ln>
        </p:spPr>
        <p:txBody>
          <a:bodyPr spcFirstLastPara="1" wrap="square" lIns="0" tIns="45700" rIns="0" bIns="45700" anchor="t" anchorCtr="0">
            <a:noAutofit/>
          </a:bodyPr>
          <a:lstStyle>
            <a:lvl1pPr marL="457200" lvl="0" indent="-342900">
              <a:spcBef>
                <a:spcPts val="1600"/>
              </a:spcBef>
              <a:spcAft>
                <a:spcPts val="0"/>
              </a:spcAft>
              <a:buSzPts val="1800"/>
              <a:buChar char=" "/>
              <a:defRPr/>
            </a:lvl1pPr>
            <a:lvl2pPr marL="914400" lvl="1" indent="-342900">
              <a:spcBef>
                <a:spcPts val="200"/>
              </a:spcBef>
              <a:spcAft>
                <a:spcPts val="0"/>
              </a:spcAft>
              <a:buSzPts val="1800"/>
              <a:buChar char="◦"/>
              <a:defRPr sz="2200"/>
            </a:lvl2pPr>
            <a:lvl3pPr marL="1371600" lvl="2" indent="-342900" algn="l">
              <a:lnSpc>
                <a:spcPct val="90000"/>
              </a:lnSpc>
              <a:spcBef>
                <a:spcPts val="2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1" name="Google Shape;21;p2"/>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75836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743135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
          <p:cNvSpPr txBox="1">
            <a:spLocks noGrp="1"/>
          </p:cNvSpPr>
          <p:nvPr>
            <p:ph type="body" idx="1"/>
          </p:nvPr>
        </p:nvSpPr>
        <p:spPr>
          <a:xfrm rot="5400000">
            <a:off x="2582863" y="85724"/>
            <a:ext cx="4022725" cy="7543800"/>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2" name="Google Shape;32;p4"/>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103439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82296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38" name="Google Shape;38;p5"/>
          <p:cNvSpPr txBox="1">
            <a:spLocks noGrp="1"/>
          </p:cNvSpPr>
          <p:nvPr>
            <p:ph type="body" idx="2"/>
          </p:nvPr>
        </p:nvSpPr>
        <p:spPr>
          <a:xfrm>
            <a:off x="822960" y="2582334"/>
            <a:ext cx="370332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9" name="Google Shape;39;p5"/>
          <p:cNvSpPr txBox="1">
            <a:spLocks noGrp="1"/>
          </p:cNvSpPr>
          <p:nvPr>
            <p:ph type="body" idx="3"/>
          </p:nvPr>
        </p:nvSpPr>
        <p:spPr>
          <a:xfrm>
            <a:off x="4663440" y="1846052"/>
            <a:ext cx="370332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40" name="Google Shape;40;p5"/>
          <p:cNvSpPr txBox="1">
            <a:spLocks noGrp="1"/>
          </p:cNvSpPr>
          <p:nvPr>
            <p:ph type="body" idx="4"/>
          </p:nvPr>
        </p:nvSpPr>
        <p:spPr>
          <a:xfrm>
            <a:off x="4663440" y="2582334"/>
            <a:ext cx="370332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1" name="Google Shape;41;p5"/>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45478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822960" y="286604"/>
            <a:ext cx="75438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
          <p:cNvSpPr txBox="1">
            <a:spLocks noGrp="1"/>
          </p:cNvSpPr>
          <p:nvPr>
            <p:ph type="body" idx="1"/>
          </p:nvPr>
        </p:nvSpPr>
        <p:spPr>
          <a:xfrm>
            <a:off x="822960" y="1845734"/>
            <a:ext cx="370332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7" name="Google Shape;47;p6"/>
          <p:cNvSpPr txBox="1">
            <a:spLocks noGrp="1"/>
          </p:cNvSpPr>
          <p:nvPr>
            <p:ph type="body" idx="2"/>
          </p:nvPr>
        </p:nvSpPr>
        <p:spPr>
          <a:xfrm>
            <a:off x="4663440" y="1845736"/>
            <a:ext cx="3703320" cy="4023359"/>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8" name="Google Shape;48;p6"/>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9631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19935918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itle, Text, and 2 Content">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8"/>
          <p:cNvSpPr txBox="1">
            <a:spLocks noGrp="1"/>
          </p:cNvSpPr>
          <p:nvPr>
            <p:ph type="body" idx="1"/>
          </p:nvPr>
        </p:nvSpPr>
        <p:spPr>
          <a:xfrm>
            <a:off x="457200" y="1600200"/>
            <a:ext cx="4038600" cy="4525963"/>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3" name="Google Shape;63;p8"/>
          <p:cNvSpPr txBox="1">
            <a:spLocks noGrp="1"/>
          </p:cNvSpPr>
          <p:nvPr>
            <p:ph type="body" idx="2"/>
          </p:nvPr>
        </p:nvSpPr>
        <p:spPr>
          <a:xfrm>
            <a:off x="4648200" y="1600200"/>
            <a:ext cx="4038600" cy="2185988"/>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8"/>
          <p:cNvSpPr txBox="1">
            <a:spLocks noGrp="1"/>
          </p:cNvSpPr>
          <p:nvPr>
            <p:ph type="body" idx="3"/>
          </p:nvPr>
        </p:nvSpPr>
        <p:spPr>
          <a:xfrm>
            <a:off x="4648200" y="3938588"/>
            <a:ext cx="4038600" cy="2187575"/>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5" name="Google Shape;65;p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670822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7"/>
        <p:cNvGrpSpPr/>
        <p:nvPr/>
      </p:nvGrpSpPr>
      <p:grpSpPr>
        <a:xfrm>
          <a:off x="0" y="0"/>
          <a:ext cx="0" cy="0"/>
          <a:chOff x="0" y="0"/>
          <a:chExt cx="0" cy="0"/>
        </a:xfrm>
      </p:grpSpPr>
      <p:sp>
        <p:nvSpPr>
          <p:cNvPr id="78" name="Google Shape;78;p10"/>
          <p:cNvSpPr txBox="1">
            <a:spLocks noGrp="1"/>
          </p:cNvSpPr>
          <p:nvPr>
            <p:ph type="ctrTitle"/>
          </p:nvPr>
        </p:nvSpPr>
        <p:spPr>
          <a:xfrm>
            <a:off x="822960" y="758952"/>
            <a:ext cx="75438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0"/>
          <p:cNvSpPr txBox="1">
            <a:spLocks noGrp="1"/>
          </p:cNvSpPr>
          <p:nvPr>
            <p:ph type="subTitle" idx="1"/>
          </p:nvPr>
        </p:nvSpPr>
        <p:spPr>
          <a:xfrm>
            <a:off x="825038" y="4455621"/>
            <a:ext cx="7543800" cy="1143000"/>
          </a:xfrm>
          <a:prstGeom prst="rect">
            <a:avLst/>
          </a:prstGeom>
          <a:noFill/>
          <a:ln>
            <a:noFill/>
          </a:ln>
        </p:spPr>
        <p:txBody>
          <a:bodyPr spcFirstLastPara="1" wrap="square" lIns="91425" tIns="45700" rIns="91425" bIns="45700" anchor="t" anchorCtr="0">
            <a:no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80" name="Google Shape;80;p10"/>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958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Date Placeholder 2"/>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3334099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29280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1011212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552889-09F2-F64C-A58E-1AEF8B7BC376}" type="datetimeFigureOut">
              <a:rPr lang="en-US" smtClean="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291BDE-700C-5C48-BBAC-A05C1BEBCD41}" type="slidenum">
              <a:rPr lang="en-US" smtClean="0"/>
              <a:t>‹#›</a:t>
            </a:fld>
            <a:endParaRPr lang="en-US" dirty="0"/>
          </a:p>
        </p:txBody>
      </p:sp>
    </p:spTree>
    <p:extLst>
      <p:ext uri="{BB962C8B-B14F-4D97-AF65-F5344CB8AC3E}">
        <p14:creationId xmlns:p14="http://schemas.microsoft.com/office/powerpoint/2010/main" val="660157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6.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5.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52889-09F2-F64C-A58E-1AEF8B7BC376}" type="datetimeFigureOut">
              <a:rPr lang="en-US" smtClean="0"/>
              <a:t>5/18/2020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91BDE-700C-5C48-BBAC-A05C1BEBCD41}" type="slidenum">
              <a:rPr lang="en-US" smtClean="0"/>
              <a:t>‹#›</a:t>
            </a:fld>
            <a:endParaRPr lang="en-US" dirty="0"/>
          </a:p>
        </p:txBody>
      </p:sp>
    </p:spTree>
    <p:extLst>
      <p:ext uri="{BB962C8B-B14F-4D97-AF65-F5344CB8AC3E}">
        <p14:creationId xmlns:p14="http://schemas.microsoft.com/office/powerpoint/2010/main" val="683243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484632"/>
            <a:ext cx="75438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02386" y="2121408"/>
            <a:ext cx="75438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3318" y="6272785"/>
            <a:ext cx="2455164" cy="365125"/>
          </a:xfrm>
          <a:prstGeom prst="rect">
            <a:avLst/>
          </a:prstGeom>
        </p:spPr>
        <p:txBody>
          <a:bodyPr vert="horz" lIns="91440" tIns="45720" rIns="91440" bIns="45720" rtlCol="0" anchor="ctr"/>
          <a:lstStyle>
            <a:lvl1pPr algn="r">
              <a:defRPr sz="825">
                <a:solidFill>
                  <a:schemeClr val="tx2"/>
                </a:solidFill>
              </a:defRPr>
            </a:lvl1pPr>
          </a:lstStyle>
          <a:p>
            <a:fld id="{8664C608-40B1-4030-A28D-5B74BC98ADCE}" type="datetimeFigureOut">
              <a:rPr lang="en-US" dirty="0"/>
              <a:t>5/18/2020</a:t>
            </a:fld>
            <a:endParaRPr lang="en-US" dirty="0"/>
          </a:p>
        </p:txBody>
      </p:sp>
      <p:sp>
        <p:nvSpPr>
          <p:cNvPr id="5" name="Footer Placeholder 4"/>
          <p:cNvSpPr>
            <a:spLocks noGrp="1"/>
          </p:cNvSpPr>
          <p:nvPr>
            <p:ph type="ftr" sz="quarter" idx="3"/>
          </p:nvPr>
        </p:nvSpPr>
        <p:spPr>
          <a:xfrm>
            <a:off x="816102" y="6272785"/>
            <a:ext cx="4745736" cy="365125"/>
          </a:xfrm>
          <a:prstGeom prst="rect">
            <a:avLst/>
          </a:prstGeom>
        </p:spPr>
        <p:txBody>
          <a:bodyPr vert="horz" lIns="91440" tIns="45720" rIns="91440" bIns="45720" rtlCol="0" anchor="ctr"/>
          <a:lstStyle>
            <a:lvl1pPr algn="l">
              <a:defRPr sz="825">
                <a:solidFill>
                  <a:schemeClr val="tx2"/>
                </a:solidFill>
              </a:defRPr>
            </a:lvl1pPr>
          </a:lstStyle>
          <a:p>
            <a:endParaRPr lang="en-US" dirty="0"/>
          </a:p>
        </p:txBody>
      </p:sp>
      <p:grpSp>
        <p:nvGrpSpPr>
          <p:cNvPr id="7" name="Group 6"/>
          <p:cNvGrpSpPr>
            <a:grpSpLocks noChangeAspect="1"/>
          </p:cNvGrpSpPr>
          <p:nvPr/>
        </p:nvGrpSpPr>
        <p:grpSpPr>
          <a:xfrm>
            <a:off x="8551294" y="6229681"/>
            <a:ext cx="3429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050" b="1">
                <a:solidFill>
                  <a:srgbClr val="FFFFFF"/>
                </a:solidFill>
                <a:latin typeface="+mj-lt"/>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916291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405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3A908226-E1AB-4634-88C1-5E9DD98D5D0F}" type="datetimeFigureOut">
              <a:rPr lang="en-US" smtClean="0"/>
              <a:pPr>
                <a:defRPr/>
              </a:pPr>
              <a:t>5/18/2020</a:t>
            </a:fld>
            <a:endParaRPr lang="en-US" dirty="0"/>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711B8CE5-798D-457D-B25B-45D76B31D54E}" type="slidenum">
              <a:rPr lang="en-US" altLang="en-US" smtClean="0"/>
              <a:pPr>
                <a:defRPr/>
              </a:pPr>
              <a:t>‹#›</a:t>
            </a:fld>
            <a:endParaRPr lang="en-US" alt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034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B8C980-3B94-4885-9AD5-ECEABDCDF764}"/>
              </a:ext>
            </a:extLst>
          </p:cNvPr>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82D774B2-775C-4EF1-BA28-416900543832}"/>
              </a:ext>
            </a:extLst>
          </p:cNvPr>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4C7E6C2B-1F93-42EA-A3E0-5B40A9CD6283}"/>
              </a:ext>
            </a:extLst>
          </p:cNvPr>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234470BA-9412-4ABF-9C95-EC093BB849D5}"/>
              </a:ext>
            </a:extLst>
          </p:cNvPr>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2A1EA83-40D9-45CD-9B54-B03BF2EF6E5C}"/>
              </a:ext>
            </a:extLst>
          </p:cNvPr>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42FEE95B-9035-4F72-98A0-8D211B88A517}"/>
              </a:ext>
            </a:extLst>
          </p:cNvPr>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77B898F-7740-4035-9F5E-80C69A8B41DB}"/>
              </a:ext>
            </a:extLst>
          </p:cNvPr>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smtClean="0">
                <a:solidFill>
                  <a:srgbClr val="FFFFFF"/>
                </a:solidFill>
              </a:defRPr>
            </a:lvl1pPr>
          </a:lstStyle>
          <a:p>
            <a:pPr>
              <a:defRPr/>
            </a:pPr>
            <a:fld id="{EA912BE4-9D7E-468A-B46E-529D8EA4D117}" type="slidenum">
              <a:rPr lang="en-US" altLang="en-US"/>
              <a:pPr>
                <a:defRPr/>
              </a:pPr>
              <a:t>‹#›</a:t>
            </a:fld>
            <a:endParaRPr lang="en-US" altLang="en-US"/>
          </a:p>
        </p:txBody>
      </p:sp>
      <p:cxnSp>
        <p:nvCxnSpPr>
          <p:cNvPr id="10" name="Straight Connector 9">
            <a:extLst>
              <a:ext uri="{FF2B5EF4-FFF2-40B4-BE49-F238E27FC236}">
                <a16:creationId xmlns:a16="http://schemas.microsoft.com/office/drawing/2014/main" id="{F5AADDA2-D81D-486D-82DE-0910A5143C43}"/>
              </a:ext>
            </a:extLst>
          </p:cNvPr>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5904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cover dir="rd"/>
  </p:transition>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6400800"/>
            <a:ext cx="9144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 name="Google Shape;11;p1"/>
          <p:cNvSpPr/>
          <p:nvPr/>
        </p:nvSpPr>
        <p:spPr>
          <a:xfrm>
            <a:off x="0" y="6334125"/>
            <a:ext cx="9144000" cy="6667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2" name="Google Shape;12;p1"/>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
          <p:cNvSpPr txBox="1">
            <a:spLocks noGrp="1"/>
          </p:cNvSpPr>
          <p:nvPr>
            <p:ph type="body" idx="1"/>
          </p:nvPr>
        </p:nvSpPr>
        <p:spPr>
          <a:xfrm>
            <a:off x="822325" y="1846262"/>
            <a:ext cx="7543800" cy="4022725"/>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a:solidFill>
                  <a:srgbClr val="FFFFFF"/>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cxnSp>
        <p:nvCxnSpPr>
          <p:cNvPr id="17" name="Google Shape;17;p1"/>
          <p:cNvCxnSpPr/>
          <p:nvPr/>
        </p:nvCxnSpPr>
        <p:spPr>
          <a:xfrm>
            <a:off x="895350" y="1738312"/>
            <a:ext cx="7475537" cy="0"/>
          </a:xfrm>
          <a:prstGeom prst="straightConnector1">
            <a:avLst/>
          </a:prstGeom>
          <a:noFill/>
          <a:ln w="9525" cap="flat" cmpd="sng">
            <a:solidFill>
              <a:srgbClr val="7F7F7F"/>
            </a:solidFill>
            <a:prstDash val="solid"/>
            <a:miter lim="800000"/>
            <a:headEnd type="none" w="med" len="med"/>
            <a:tailEnd type="none" w="med" len="med"/>
          </a:ln>
        </p:spPr>
      </p:cxnSp>
    </p:spTree>
    <p:extLst>
      <p:ext uri="{BB962C8B-B14F-4D97-AF65-F5344CB8AC3E}">
        <p14:creationId xmlns:p14="http://schemas.microsoft.com/office/powerpoint/2010/main" val="3593264026"/>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sp>
        <p:nvSpPr>
          <p:cNvPr id="52" name="Google Shape;52;p7"/>
          <p:cNvSpPr/>
          <p:nvPr/>
        </p:nvSpPr>
        <p:spPr>
          <a:xfrm>
            <a:off x="0" y="6400800"/>
            <a:ext cx="9144000"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53" name="Google Shape;53;p7"/>
          <p:cNvSpPr/>
          <p:nvPr/>
        </p:nvSpPr>
        <p:spPr>
          <a:xfrm>
            <a:off x="0" y="6334125"/>
            <a:ext cx="9144000" cy="66675"/>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cxnSp>
        <p:nvCxnSpPr>
          <p:cNvPr id="54" name="Google Shape;54;p7"/>
          <p:cNvCxnSpPr/>
          <p:nvPr/>
        </p:nvCxnSpPr>
        <p:spPr>
          <a:xfrm>
            <a:off x="895350" y="1738312"/>
            <a:ext cx="7475537" cy="0"/>
          </a:xfrm>
          <a:prstGeom prst="straightConnector1">
            <a:avLst/>
          </a:prstGeom>
          <a:noFill/>
          <a:ln w="9525" cap="flat" cmpd="sng">
            <a:solidFill>
              <a:srgbClr val="7F7F7F"/>
            </a:solidFill>
            <a:prstDash val="solid"/>
            <a:miter lim="800000"/>
            <a:headEnd type="none" w="med" len="med"/>
            <a:tailEnd type="none" w="med" len="med"/>
          </a:ln>
        </p:spPr>
      </p:cxnSp>
      <p:sp>
        <p:nvSpPr>
          <p:cNvPr id="55" name="Google Shape;55;p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7"/>
          <p:cNvSpPr txBox="1">
            <a:spLocks noGrp="1"/>
          </p:cNvSpPr>
          <p:nvPr>
            <p:ph type="body" idx="1"/>
          </p:nvPr>
        </p:nvSpPr>
        <p:spPr>
          <a:xfrm>
            <a:off x="822325" y="1846262"/>
            <a:ext cx="7543800" cy="4022725"/>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57" name="Google Shape;57;p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963303947"/>
      </p:ext>
    </p:extLst>
  </p:cSld>
  <p:clrMap bg1="lt1" tx1="dk1" bg2="dk2" tx2="lt2" accent1="accent1" accent2="accent2" accent3="accent3" accent4="accent4" accent5="accent5" accent6="accent6" hlink="hlink" folHlink="folHlink"/>
  <p:sldLayoutIdLst>
    <p:sldLayoutId id="214748370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sp>
        <p:nvSpPr>
          <p:cNvPr id="69" name="Google Shape;69;p9"/>
          <p:cNvSpPr/>
          <p:nvPr/>
        </p:nvSpPr>
        <p:spPr>
          <a:xfrm>
            <a:off x="3175" y="6400800"/>
            <a:ext cx="9140825"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70" name="Google Shape;70;p9"/>
          <p:cNvSpPr/>
          <p:nvPr/>
        </p:nvSpPr>
        <p:spPr>
          <a:xfrm>
            <a:off x="0" y="6334125"/>
            <a:ext cx="9142412" cy="635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cxnSp>
        <p:nvCxnSpPr>
          <p:cNvPr id="71" name="Google Shape;71;p9"/>
          <p:cNvCxnSpPr/>
          <p:nvPr/>
        </p:nvCxnSpPr>
        <p:spPr>
          <a:xfrm>
            <a:off x="906462" y="4343400"/>
            <a:ext cx="7405687" cy="0"/>
          </a:xfrm>
          <a:prstGeom prst="straightConnector1">
            <a:avLst/>
          </a:prstGeom>
          <a:noFill/>
          <a:ln w="9525" cap="flat" cmpd="sng">
            <a:solidFill>
              <a:srgbClr val="7F7F7F"/>
            </a:solidFill>
            <a:prstDash val="solid"/>
            <a:miter lim="800000"/>
            <a:headEnd type="none" w="med" len="med"/>
            <a:tailEnd type="none" w="med" len="med"/>
          </a:ln>
        </p:spPr>
      </p:cxnSp>
      <p:sp>
        <p:nvSpPr>
          <p:cNvPr id="72" name="Google Shape;72;p9"/>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9"/>
          <p:cNvSpPr txBox="1">
            <a:spLocks noGrp="1"/>
          </p:cNvSpPr>
          <p:nvPr>
            <p:ph type="body" idx="1"/>
          </p:nvPr>
        </p:nvSpPr>
        <p:spPr>
          <a:xfrm>
            <a:off x="822325" y="1846262"/>
            <a:ext cx="7543800" cy="4022725"/>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74" name="Google Shape;74;p9"/>
          <p:cNvSpPr txBox="1">
            <a:spLocks noGrp="1"/>
          </p:cNvSpPr>
          <p:nvPr>
            <p:ph type="dt" idx="10"/>
          </p:nvPr>
        </p:nvSpPr>
        <p:spPr>
          <a:xfrm>
            <a:off x="822325" y="6459537"/>
            <a:ext cx="1854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a:solidFill>
                  <a:srgbClr val="FFFFFF"/>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Google Shape;75;p9"/>
          <p:cNvSpPr txBox="1">
            <a:spLocks noGrp="1"/>
          </p:cNvSpPr>
          <p:nvPr>
            <p:ph type="ftr" idx="11"/>
          </p:nvPr>
        </p:nvSpPr>
        <p:spPr>
          <a:xfrm>
            <a:off x="2765425" y="6459537"/>
            <a:ext cx="361632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9"/>
          <p:cNvSpPr txBox="1">
            <a:spLocks noGrp="1"/>
          </p:cNvSpPr>
          <p:nvPr>
            <p:ph type="sldNum" idx="12"/>
          </p:nvPr>
        </p:nvSpPr>
        <p:spPr>
          <a:xfrm>
            <a:off x="7424737" y="6459537"/>
            <a:ext cx="9842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FFFFFF"/>
              </a:buClr>
              <a:buSzPts val="1000"/>
              <a:buFont typeface="Calibri"/>
              <a:buNone/>
              <a:defRPr sz="1000" b="0" i="0" u="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767448997"/>
      </p:ext>
    </p:extLst>
  </p:cSld>
  <p:clrMap bg1="lt1" tx1="dk1" bg2="dk2" tx2="lt2" accent1="accent1" accent2="accent2" accent3="accent3" accent4="accent4" accent5="accent5" accent6="accent6" hlink="hlink" folHlink="folHlink"/>
  <p:sldLayoutIdLst>
    <p:sldLayoutId id="214748370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WFSWILLACY@wfsolutions.org" TargetMode="External"/><Relationship Id="rId2" Type="http://schemas.openxmlformats.org/officeDocument/2006/relationships/hyperlink" Target="mailto:WFSSTARR@wfsolutions.org" TargetMode="External"/><Relationship Id="rId1" Type="http://schemas.openxmlformats.org/officeDocument/2006/relationships/slideLayout" Target="../slideLayouts/slideLayout2.xml"/><Relationship Id="rId6" Type="http://schemas.openxmlformats.org/officeDocument/2006/relationships/hyperlink" Target="mailto:WFSWESLACO@wfsolutions.org" TargetMode="External"/><Relationship Id="rId5" Type="http://schemas.openxmlformats.org/officeDocument/2006/relationships/hyperlink" Target="mailto:WFSMISSION@wfsolutions.org" TargetMode="External"/><Relationship Id="rId4" Type="http://schemas.openxmlformats.org/officeDocument/2006/relationships/hyperlink" Target="mailto:WFSEDINBURG@wfsolutions.org" TargetMode="External"/></Relationships>
</file>

<file path=ppt/slides/_rels/slide100.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3.jpg"/><Relationship Id="rId5" Type="http://schemas.openxmlformats.org/officeDocument/2006/relationships/hyperlink" Target="mailto:ricky@wfsolutions.org" TargetMode="External"/><Relationship Id="rId4" Type="http://schemas.openxmlformats.org/officeDocument/2006/relationships/hyperlink" Target="mailto:jeannette@wfsolutions.org"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zoom.u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navigators@wfsolutions.org" TargetMode="External"/><Relationship Id="rId2" Type="http://schemas.openxmlformats.org/officeDocument/2006/relationships/hyperlink" Target="http://bit.ly/VirtualTransitionFai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www.texasworkforce.org/offices/vr-general-services.html"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hyperlink" Target="mailto:VR.Pre-ETS@twc.state.tx.us" TargetMode="External"/><Relationship Id="rId3" Type="http://schemas.openxmlformats.org/officeDocument/2006/relationships/hyperlink" Target="mailto:Kevin.Markel@twc.state.tx.us" TargetMode="External"/><Relationship Id="rId7" Type="http://schemas.openxmlformats.org/officeDocument/2006/relationships/hyperlink" Target="mailto:Lauren.Hargrove@twc.state.tx.us" TargetMode="External"/><Relationship Id="rId2" Type="http://schemas.openxmlformats.org/officeDocument/2006/relationships/hyperlink" Target="mailto:Erin.Wilder@twc.state.tx.us" TargetMode="External"/><Relationship Id="rId1" Type="http://schemas.openxmlformats.org/officeDocument/2006/relationships/slideLayout" Target="../slideLayouts/slideLayout13.xml"/><Relationship Id="rId6" Type="http://schemas.openxmlformats.org/officeDocument/2006/relationships/hyperlink" Target="mailto:Laura.Villarreal@twc.state.tx.us" TargetMode="External"/><Relationship Id="rId5" Type="http://schemas.openxmlformats.org/officeDocument/2006/relationships/hyperlink" Target="mailto:Zenaida.Olivas@twc.state.tx.us" TargetMode="External"/><Relationship Id="rId4" Type="http://schemas.openxmlformats.org/officeDocument/2006/relationships/hyperlink" Target="mailto:Tammy.Winkenwerder@twc.state.tx.u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mailto:Norma.Pena@twc.state.tx.us" TargetMode="External"/><Relationship Id="rId2" Type="http://schemas.openxmlformats.org/officeDocument/2006/relationships/hyperlink" Target="mailto:Lorissa.Luna@twc.state.tx.us" TargetMode="External"/><Relationship Id="rId1" Type="http://schemas.openxmlformats.org/officeDocument/2006/relationships/slideLayout" Target="../slideLayouts/slideLayout16.xml"/><Relationship Id="rId6" Type="http://schemas.openxmlformats.org/officeDocument/2006/relationships/hyperlink" Target="mailto:Joe.Herrera@twc.state.tx.us" TargetMode="External"/><Relationship Id="rId5" Type="http://schemas.openxmlformats.org/officeDocument/2006/relationships/hyperlink" Target="mailto:Gabriela.Martinez@twc.state.tx.us" TargetMode="External"/><Relationship Id="rId4" Type="http://schemas.openxmlformats.org/officeDocument/2006/relationships/hyperlink" Target="mailto:LeighAnn.Godinez@twc.state.tx.u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2.png"/><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4.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studentservices.southtexascollege.edu/counseling/index.html" TargetMode="Externa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hyperlink" Target="mailto:ppena_4867@southtexascollege.edu" TargetMode="External"/><Relationship Id="rId2" Type="http://schemas.openxmlformats.org/officeDocument/2006/relationships/hyperlink" Target="mailto:disability@southtexascollege.edu" TargetMode="External"/><Relationship Id="rId1" Type="http://schemas.openxmlformats.org/officeDocument/2006/relationships/slideLayout" Target="../slideLayouts/slideLayout24.xml"/><Relationship Id="rId4" Type="http://schemas.openxmlformats.org/officeDocument/2006/relationships/image" Target="../media/image38.png"/></Relationships>
</file>

<file path=ppt/slides/_rels/slide5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2" Type="http://schemas.openxmlformats.org/officeDocument/2006/relationships/hyperlink" Target="https://www.youtube.com/watch?v=AwDvgFrbY5w" TargetMode="External"/><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3" Type="http://schemas.openxmlformats.org/officeDocument/2006/relationships/hyperlink" Target="https://www.utrgv.edu/accessibility/pregnancy-parenting/index.htm" TargetMode="External"/><Relationship Id="rId2" Type="http://schemas.openxmlformats.org/officeDocument/2006/relationships/hyperlink" Target="https://www.utrgv.edu/accessibility" TargetMode="External"/><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hyperlink" Target="mailto:ability@utrgv.edu" TargetMode="External"/><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8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84.xml.rels><?xml version="1.0" encoding="UTF-8" standalone="yes"?>
<Relationships xmlns="http://schemas.openxmlformats.org/package/2006/relationships"><Relationship Id="rId3" Type="http://schemas.openxmlformats.org/officeDocument/2006/relationships/hyperlink" Target="mailto:lfonseca@vailrgv.org" TargetMode="External"/><Relationship Id="rId2" Type="http://schemas.openxmlformats.org/officeDocument/2006/relationships/hyperlink" Target="mailto:snelson@vailrgv.org" TargetMode="External"/><Relationship Id="rId1" Type="http://schemas.openxmlformats.org/officeDocument/2006/relationships/slideLayout" Target="../slideLayouts/slideLayout45.xml"/><Relationship Id="rId4" Type="http://schemas.openxmlformats.org/officeDocument/2006/relationships/hyperlink" Target="mailto:glezama@vailrgv.org"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53.jp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8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9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0.xml"/><Relationship Id="rId1" Type="http://schemas.openxmlformats.org/officeDocument/2006/relationships/slideLayout" Target="../slideLayouts/slideLayout46.xml"/><Relationship Id="rId5" Type="http://schemas.openxmlformats.org/officeDocument/2006/relationships/image" Target="../media/image57.jpg"/><Relationship Id="rId4" Type="http://schemas.openxmlformats.org/officeDocument/2006/relationships/image" Target="../media/image56.jp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5.xml"/></Relationships>
</file>

<file path=ppt/slides/_rels/slide95.xml.rels><?xml version="1.0" encoding="UTF-8" standalone="yes"?>
<Relationships xmlns="http://schemas.openxmlformats.org/package/2006/relationships"><Relationship Id="rId3" Type="http://schemas.openxmlformats.org/officeDocument/2006/relationships/hyperlink" Target="mailto:mbridges@vailrgv.org" TargetMode="External"/><Relationship Id="rId2" Type="http://schemas.openxmlformats.org/officeDocument/2006/relationships/notesSlide" Target="../notesSlides/notesSlide24.xml"/><Relationship Id="rId1" Type="http://schemas.openxmlformats.org/officeDocument/2006/relationships/slideLayout" Target="../slideLayouts/slideLayout45.xml"/><Relationship Id="rId4" Type="http://schemas.openxmlformats.org/officeDocument/2006/relationships/hyperlink" Target="mailto:mmartinez@vailrgv.org"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45.xml"/><Relationship Id="rId4" Type="http://schemas.openxmlformats.org/officeDocument/2006/relationships/image" Target="../media/image59.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50.xml"/><Relationship Id="rId4" Type="http://schemas.openxmlformats.org/officeDocument/2006/relationships/image" Target="../media/image61.pn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a:p>
            <a:pPr marL="0" indent="0" algn="ctr">
              <a:buNone/>
            </a:pPr>
            <a:r>
              <a:rPr lang="en-US" sz="6000" b="1" dirty="0">
                <a:solidFill>
                  <a:srgbClr val="002060"/>
                </a:solidFill>
              </a:rPr>
              <a:t>Thank you for joining!</a:t>
            </a:r>
          </a:p>
          <a:p>
            <a:pPr marL="0" indent="0" algn="ctr">
              <a:lnSpc>
                <a:spcPct val="150000"/>
              </a:lnSpc>
              <a:buNone/>
            </a:pPr>
            <a:r>
              <a:rPr lang="en-US" sz="2800" b="1" dirty="0">
                <a:solidFill>
                  <a:srgbClr val="002060"/>
                </a:solidFill>
              </a:rPr>
              <a:t>We will begin shortly…</a:t>
            </a:r>
            <a:endParaRPr lang="en-US" sz="2400" b="1" dirty="0">
              <a:solidFill>
                <a:srgbClr val="002060"/>
              </a:solidFill>
            </a:endParaRPr>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Tree>
    <p:extLst>
      <p:ext uri="{BB962C8B-B14F-4D97-AF65-F5344CB8AC3E}">
        <p14:creationId xmlns:p14="http://schemas.microsoft.com/office/powerpoint/2010/main" val="911366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109" y="136092"/>
            <a:ext cx="8229600" cy="1143000"/>
          </a:xfrm>
        </p:spPr>
        <p:txBody>
          <a:bodyPr>
            <a:normAutofit/>
          </a:bodyPr>
          <a:lstStyle/>
          <a:p>
            <a:r>
              <a:rPr lang="en-US" sz="6000" b="1" dirty="0">
                <a:solidFill>
                  <a:schemeClr val="tx2">
                    <a:lumMod val="75000"/>
                  </a:schemeClr>
                </a:solidFill>
                <a:latin typeface="Times New Roman" panose="02020603050405020304" pitchFamily="18" charset="0"/>
                <a:cs typeface="Times New Roman" panose="02020603050405020304" pitchFamily="18" charset="0"/>
              </a:rPr>
              <a:t>Contact WFS</a:t>
            </a:r>
          </a:p>
        </p:txBody>
      </p:sp>
      <p:sp>
        <p:nvSpPr>
          <p:cNvPr id="4" name="Content Placeholder 1"/>
          <p:cNvSpPr txBox="1">
            <a:spLocks/>
          </p:cNvSpPr>
          <p:nvPr/>
        </p:nvSpPr>
        <p:spPr>
          <a:xfrm>
            <a:off x="384109" y="1286189"/>
            <a:ext cx="8331266" cy="467674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400" dirty="0">
              <a:solidFill>
                <a:schemeClr val="tx1"/>
              </a:solidFill>
            </a:endParaRPr>
          </a:p>
          <a:p>
            <a:endParaRPr lang="en-US" sz="2400" dirty="0"/>
          </a:p>
        </p:txBody>
      </p:sp>
      <p:sp>
        <p:nvSpPr>
          <p:cNvPr id="3" name="Rectangle 2">
            <a:extLst>
              <a:ext uri="{FF2B5EF4-FFF2-40B4-BE49-F238E27FC236}">
                <a16:creationId xmlns:a16="http://schemas.microsoft.com/office/drawing/2014/main" id="{3094F501-738C-4BAC-A9F3-BBA617E3B572}"/>
              </a:ext>
            </a:extLst>
          </p:cNvPr>
          <p:cNvSpPr/>
          <p:nvPr/>
        </p:nvSpPr>
        <p:spPr>
          <a:xfrm>
            <a:off x="75936" y="2747636"/>
            <a:ext cx="8229599" cy="2616101"/>
          </a:xfrm>
          <a:prstGeom prst="rect">
            <a:avLst/>
          </a:prstGeom>
        </p:spPr>
        <p:txBody>
          <a:bodyPr wrap="square">
            <a:spAutoFit/>
          </a:bodyPr>
          <a:lstStyle/>
          <a:p>
            <a:pPr algn="ctr">
              <a:lnSpc>
                <a:spcPts val="1800"/>
              </a:lnSpc>
              <a:spcAft>
                <a:spcPts val="1200"/>
              </a:spcAft>
            </a:pP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E-Mail:                                       Phone:</a:t>
            </a:r>
          </a:p>
          <a:p>
            <a:pPr algn="ctr">
              <a:lnSpc>
                <a:spcPts val="1800"/>
              </a:lnSpc>
              <a:spcAft>
                <a:spcPts val="1200"/>
              </a:spcAft>
            </a:pP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u="sng"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WFSSTARR@wfsolutions.org</a:t>
            </a: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(956) 487-9100</a:t>
            </a:r>
          </a:p>
          <a:p>
            <a:pPr algn="ctr">
              <a:lnSpc>
                <a:spcPts val="1800"/>
              </a:lnSpc>
              <a:spcAft>
                <a:spcPts val="1200"/>
              </a:spcAft>
            </a:pPr>
            <a:r>
              <a:rPr lang="en-US" sz="2400" u="sng"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WFSWILLACY@wfsolutions.org</a:t>
            </a: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(956) 689-3412</a:t>
            </a:r>
          </a:p>
          <a:p>
            <a:pPr algn="ctr">
              <a:lnSpc>
                <a:spcPts val="1800"/>
              </a:lnSpc>
              <a:spcAft>
                <a:spcPts val="1200"/>
              </a:spcAft>
            </a:pPr>
            <a:r>
              <a:rPr lang="en-US" sz="2400" u="sng"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WFSEDINBURG@wfsolutions.org</a:t>
            </a: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(956) 380-0008</a:t>
            </a:r>
          </a:p>
          <a:p>
            <a:pPr algn="ctr">
              <a:lnSpc>
                <a:spcPts val="1800"/>
              </a:lnSpc>
              <a:spcAft>
                <a:spcPts val="1200"/>
              </a:spcAft>
            </a:pPr>
            <a:r>
              <a:rPr lang="en-US" sz="2400" u="sng"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WFSMISSION@wfsolutions.org</a:t>
            </a: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(956) 519-4300</a:t>
            </a:r>
          </a:p>
          <a:p>
            <a:pPr algn="ctr">
              <a:lnSpc>
                <a:spcPts val="1800"/>
              </a:lnSpc>
              <a:spcAft>
                <a:spcPts val="1200"/>
              </a:spcAft>
            </a:pPr>
            <a:r>
              <a:rPr lang="en-US" sz="2400" u="sng"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WFSWESLACO@wfsolutions.org</a:t>
            </a:r>
            <a:r>
              <a:rPr lang="en-US" sz="2400"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(956) 969-6100</a:t>
            </a:r>
          </a:p>
          <a:p>
            <a:r>
              <a:rPr lang="en-US" sz="1400" dirty="0">
                <a:latin typeface="Georgia" panose="02040502050405020303" pitchFamily="18" charset="0"/>
                <a:ea typeface="Calibri" panose="020F0502020204030204" pitchFamily="34" charset="0"/>
              </a:rPr>
              <a:t> </a:t>
            </a:r>
            <a:endParaRPr lang="en-US"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686138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order"/>
          <p:cNvPicPr>
            <a:picLocks noChangeAspect="1"/>
          </p:cNvPicPr>
          <p:nvPr/>
        </p:nvPicPr>
        <p:blipFill rotWithShape="1">
          <a:blip r:embed="rId3">
            <a:extLst>
              <a:ext uri="{28A0092B-C50C-407E-A947-70E740481C1C}">
                <a14:useLocalDpi xmlns:a14="http://schemas.microsoft.com/office/drawing/2010/main" val="0"/>
              </a:ext>
            </a:extLst>
          </a:blip>
          <a:srcRect l="17651" t="7914" r="12071" b="41390"/>
          <a:stretch/>
        </p:blipFill>
        <p:spPr>
          <a:xfrm>
            <a:off x="5207293" y="1809200"/>
            <a:ext cx="2387012" cy="2515431"/>
          </a:xfrm>
          <a:prstGeom prst="rect">
            <a:avLst/>
          </a:prstGeom>
        </p:spPr>
      </p:pic>
      <p:sp>
        <p:nvSpPr>
          <p:cNvPr id="2" name="Title 1"/>
          <p:cNvSpPr>
            <a:spLocks noGrp="1"/>
          </p:cNvSpPr>
          <p:nvPr>
            <p:ph type="title"/>
          </p:nvPr>
        </p:nvSpPr>
        <p:spPr/>
        <p:txBody>
          <a:bodyPr>
            <a:normAutofit/>
          </a:bodyPr>
          <a:lstStyle/>
          <a:p>
            <a:r>
              <a:rPr lang="en-US" sz="4000" b="1" dirty="0"/>
              <a:t>Contact Information</a:t>
            </a:r>
          </a:p>
        </p:txBody>
      </p:sp>
      <p:sp>
        <p:nvSpPr>
          <p:cNvPr id="3" name="Content Placeholder 2" descr="Student HireAbility Navigator pictures with contact information"/>
          <p:cNvSpPr>
            <a:spLocks noGrp="1"/>
          </p:cNvSpPr>
          <p:nvPr>
            <p:ph idx="1"/>
          </p:nvPr>
        </p:nvSpPr>
        <p:spPr/>
        <p:txBody>
          <a:bodyPr>
            <a:normAutofit/>
          </a:bodyPr>
          <a:lstStyle/>
          <a:p>
            <a:pPr marL="0" indent="0" algn="ctr">
              <a:buNone/>
            </a:pPr>
            <a:endParaRPr lang="en-US" dirty="0"/>
          </a:p>
          <a:p>
            <a:pPr marL="0" indent="0" algn="ctr">
              <a:buNone/>
            </a:pPr>
            <a:endParaRPr lang="en-US" dirty="0"/>
          </a:p>
        </p:txBody>
      </p:sp>
      <p:graphicFrame>
        <p:nvGraphicFramePr>
          <p:cNvPr id="4" name="Table 3" descr="Jeannette Escalers&#10;jeannette@wfsolutions.org&#10;Phone (956) 683-3751&#10;Movile (956) 638-0966"/>
          <p:cNvGraphicFramePr>
            <a:graphicFrameLocks noGrp="1"/>
          </p:cNvGraphicFramePr>
          <p:nvPr/>
        </p:nvGraphicFramePr>
        <p:xfrm>
          <a:off x="1050387" y="4499690"/>
          <a:ext cx="3164959" cy="1694830"/>
        </p:xfrm>
        <a:graphic>
          <a:graphicData uri="http://schemas.openxmlformats.org/drawingml/2006/table">
            <a:tbl>
              <a:tblPr firstRow="1" bandRow="1">
                <a:tableStyleId>{5C22544A-7EE6-4342-B048-85BDC9FD1C3A}</a:tableStyleId>
              </a:tblPr>
              <a:tblGrid>
                <a:gridCol w="3164959">
                  <a:extLst>
                    <a:ext uri="{9D8B030D-6E8A-4147-A177-3AD203B41FA5}">
                      <a16:colId xmlns:a16="http://schemas.microsoft.com/office/drawing/2014/main" val="20000"/>
                    </a:ext>
                  </a:extLst>
                </a:gridCol>
              </a:tblGrid>
              <a:tr h="450820">
                <a:tc>
                  <a:txBody>
                    <a:bodyPr/>
                    <a:lstStyle/>
                    <a:p>
                      <a:pPr algn="ctr"/>
                      <a:r>
                        <a:rPr lang="en-US" sz="2000" dirty="0"/>
                        <a:t>Jeannette Escalera</a:t>
                      </a:r>
                    </a:p>
                  </a:txBody>
                  <a:tcPr>
                    <a:lnB w="38100" cmpd="sng">
                      <a:noFill/>
                    </a:lnB>
                    <a:solidFill>
                      <a:schemeClr val="tx2"/>
                    </a:solidFill>
                  </a:tcPr>
                </a:tc>
                <a:extLst>
                  <a:ext uri="{0D108BD9-81ED-4DB2-BD59-A6C34878D82A}">
                    <a16:rowId xmlns:a16="http://schemas.microsoft.com/office/drawing/2014/main" val="10000"/>
                  </a:ext>
                </a:extLst>
              </a:tr>
              <a:tr h="457200">
                <a:tc>
                  <a:txBody>
                    <a:bodyPr/>
                    <a:lstStyle/>
                    <a:p>
                      <a:pPr algn="ctr"/>
                      <a:r>
                        <a:rPr lang="en-US" dirty="0">
                          <a:hlinkClick r:id="rId4"/>
                        </a:rPr>
                        <a:t>jeannette@wfsolutions.org</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405">
                <a:tc>
                  <a:txBody>
                    <a:bodyPr/>
                    <a:lstStyle/>
                    <a:p>
                      <a:pPr algn="ctr"/>
                      <a:r>
                        <a:rPr lang="en-US" dirty="0"/>
                        <a:t>Phone (956) 683-3751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3405">
                <a:tc>
                  <a:txBody>
                    <a:bodyPr/>
                    <a:lstStyle/>
                    <a:p>
                      <a:pPr algn="ctr"/>
                      <a:r>
                        <a:rPr lang="en-US" dirty="0"/>
                        <a:t>Mobile (956) 638-0966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8" name="Table 7" descr="Ricky Rendon&#10;ricky@wfsolutions.org&#10;phone (956)683-3762&#10;mobile (956) 638-0495"/>
          <p:cNvGraphicFramePr>
            <a:graphicFrameLocks noGrp="1"/>
          </p:cNvGraphicFramePr>
          <p:nvPr/>
        </p:nvGraphicFramePr>
        <p:xfrm>
          <a:off x="4864396" y="4499690"/>
          <a:ext cx="3136605" cy="1694830"/>
        </p:xfrm>
        <a:graphic>
          <a:graphicData uri="http://schemas.openxmlformats.org/drawingml/2006/table">
            <a:tbl>
              <a:tblPr firstRow="1" bandRow="1">
                <a:tableStyleId>{5C22544A-7EE6-4342-B048-85BDC9FD1C3A}</a:tableStyleId>
              </a:tblPr>
              <a:tblGrid>
                <a:gridCol w="3136605">
                  <a:extLst>
                    <a:ext uri="{9D8B030D-6E8A-4147-A177-3AD203B41FA5}">
                      <a16:colId xmlns:a16="http://schemas.microsoft.com/office/drawing/2014/main" val="20000"/>
                    </a:ext>
                  </a:extLst>
                </a:gridCol>
              </a:tblGrid>
              <a:tr h="450820">
                <a:tc>
                  <a:txBody>
                    <a:bodyPr/>
                    <a:lstStyle/>
                    <a:p>
                      <a:pPr algn="ctr"/>
                      <a:r>
                        <a:rPr lang="en-US" sz="2000" dirty="0"/>
                        <a:t>Ricky Rendon</a:t>
                      </a:r>
                    </a:p>
                  </a:txBody>
                  <a:tcPr>
                    <a:lnB w="38100" cmpd="sng">
                      <a:noFill/>
                    </a:lnB>
                    <a:solidFill>
                      <a:schemeClr val="tx2"/>
                    </a:solidFill>
                  </a:tcPr>
                </a:tc>
                <a:extLst>
                  <a:ext uri="{0D108BD9-81ED-4DB2-BD59-A6C34878D82A}">
                    <a16:rowId xmlns:a16="http://schemas.microsoft.com/office/drawing/2014/main" val="10000"/>
                  </a:ext>
                </a:extLst>
              </a:tr>
              <a:tr h="457200">
                <a:tc>
                  <a:txBody>
                    <a:bodyPr/>
                    <a:lstStyle/>
                    <a:p>
                      <a:pPr algn="ctr"/>
                      <a:r>
                        <a:rPr lang="en-US" dirty="0">
                          <a:hlinkClick r:id="rId5"/>
                        </a:rPr>
                        <a:t>ricky@wfsolutions.org</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93405">
                <a:tc>
                  <a:txBody>
                    <a:bodyPr/>
                    <a:lstStyle/>
                    <a:p>
                      <a:pPr algn="ctr"/>
                      <a:r>
                        <a:rPr lang="en-US" dirty="0"/>
                        <a:t>Phone (956) 683-3762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93405">
                <a:tc>
                  <a:txBody>
                    <a:bodyPr/>
                    <a:lstStyle/>
                    <a:p>
                      <a:pPr algn="ctr"/>
                      <a:r>
                        <a:rPr lang="en-US" dirty="0"/>
                        <a:t>Mobile (956) 638-0495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pic>
        <p:nvPicPr>
          <p:cNvPr id="5" name="Picture 4" descr="border around picture"/>
          <p:cNvPicPr>
            <a:picLocks noChangeAspect="1"/>
          </p:cNvPicPr>
          <p:nvPr/>
        </p:nvPicPr>
        <p:blipFill rotWithShape="1">
          <a:blip r:embed="rId6">
            <a:extLst>
              <a:ext uri="{28A0092B-C50C-407E-A947-70E740481C1C}">
                <a14:useLocalDpi xmlns:a14="http://schemas.microsoft.com/office/drawing/2010/main" val="0"/>
              </a:ext>
            </a:extLst>
          </a:blip>
          <a:srcRect l="17529" t="29062" r="26088" b="27015"/>
          <a:stretch/>
        </p:blipFill>
        <p:spPr>
          <a:xfrm>
            <a:off x="1383979" y="1781782"/>
            <a:ext cx="2448146" cy="2542849"/>
          </a:xfrm>
          <a:prstGeom prst="rect">
            <a:avLst/>
          </a:prstGeom>
        </p:spPr>
      </p:pic>
      <p:pic>
        <p:nvPicPr>
          <p:cNvPr id="2050" name="Picture 2" descr="Jeannette Escalera" title="Portrait Picture"/>
          <p:cNvPicPr>
            <a:picLocks noChangeAspect="1" noChangeArrowheads="1"/>
          </p:cNvPicPr>
          <p:nvPr/>
        </p:nvPicPr>
        <p:blipFill rotWithShape="1">
          <a:blip r:embed="rId7">
            <a:extLst>
              <a:ext uri="{28A0092B-C50C-407E-A947-70E740481C1C}">
                <a14:useLocalDpi xmlns:a14="http://schemas.microsoft.com/office/drawing/2010/main" val="0"/>
              </a:ext>
            </a:extLst>
          </a:blip>
          <a:srcRect l="17371" t="6942" r="17169" b="25843"/>
          <a:stretch/>
        </p:blipFill>
        <p:spPr bwMode="auto">
          <a:xfrm>
            <a:off x="1418704" y="1809200"/>
            <a:ext cx="2400945" cy="251543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descr="border around picture"/>
          <p:cNvSpPr/>
          <p:nvPr/>
        </p:nvSpPr>
        <p:spPr>
          <a:xfrm>
            <a:off x="1383979" y="1781782"/>
            <a:ext cx="2448146" cy="2573079"/>
          </a:xfrm>
          <a:prstGeom prst="rect">
            <a:avLst/>
          </a:prstGeom>
          <a:noFill/>
          <a:ln w="76200">
            <a:solidFill>
              <a:schemeClr val="accent5">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Ricky Rendon " title="Portrait Picture"/>
          <p:cNvPicPr>
            <a:picLocks noChangeAspect="1"/>
          </p:cNvPicPr>
          <p:nvPr/>
        </p:nvPicPr>
        <p:blipFill rotWithShape="1">
          <a:blip r:embed="rId8">
            <a:extLst>
              <a:ext uri="{28A0092B-C50C-407E-A947-70E740481C1C}">
                <a14:useLocalDpi xmlns:a14="http://schemas.microsoft.com/office/drawing/2010/main" val="0"/>
              </a:ext>
            </a:extLst>
          </a:blip>
          <a:srcRect l="22431" t="5375" r="27720" b="42779"/>
          <a:stretch/>
        </p:blipFill>
        <p:spPr>
          <a:xfrm>
            <a:off x="5220180" y="1828750"/>
            <a:ext cx="2406024" cy="2502291"/>
          </a:xfrm>
          <a:prstGeom prst="rect">
            <a:avLst/>
          </a:prstGeom>
        </p:spPr>
      </p:pic>
      <p:sp>
        <p:nvSpPr>
          <p:cNvPr id="7" name="Rectangle 6" descr="border around picture"/>
          <p:cNvSpPr/>
          <p:nvPr/>
        </p:nvSpPr>
        <p:spPr>
          <a:xfrm>
            <a:off x="5178058" y="1787934"/>
            <a:ext cx="2448146" cy="2573079"/>
          </a:xfrm>
          <a:prstGeom prst="rect">
            <a:avLst/>
          </a:prstGeom>
          <a:noFill/>
          <a:ln w="76200">
            <a:solidFill>
              <a:schemeClr val="accent5">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333077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45005" y="4572000"/>
            <a:ext cx="5475250" cy="1961230"/>
          </a:xfrm>
        </p:spPr>
        <p:txBody>
          <a:bodyPr>
            <a:noAutofit/>
          </a:bodyPr>
          <a:lstStyle/>
          <a:p>
            <a:r>
              <a:rPr lang="en-US" sz="4800" dirty="0">
                <a:solidFill>
                  <a:schemeClr val="tx2">
                    <a:lumMod val="75000"/>
                  </a:schemeClr>
                </a:solidFill>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1667215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4476"/>
            <a:ext cx="8229600" cy="1143000"/>
          </a:xfrm>
        </p:spPr>
        <p:txBody>
          <a:bodyPr>
            <a:normAutofit/>
          </a:bodyPr>
          <a:lstStyle/>
          <a:p>
            <a:r>
              <a:rPr lang="en-US" b="1" dirty="0">
                <a:solidFill>
                  <a:schemeClr val="tx2">
                    <a:lumMod val="75000"/>
                  </a:schemeClr>
                </a:solidFill>
                <a:latin typeface="Times New Roman" panose="02020603050405020304" pitchFamily="18" charset="0"/>
                <a:cs typeface="Times New Roman" panose="02020603050405020304" pitchFamily="18" charset="0"/>
              </a:rPr>
              <a:t>Services Available</a:t>
            </a:r>
          </a:p>
        </p:txBody>
      </p:sp>
      <p:sp>
        <p:nvSpPr>
          <p:cNvPr id="4" name="Content Placeholder 1"/>
          <p:cNvSpPr txBox="1">
            <a:spLocks/>
          </p:cNvSpPr>
          <p:nvPr/>
        </p:nvSpPr>
        <p:spPr>
          <a:xfrm>
            <a:off x="340103" y="1740969"/>
            <a:ext cx="4203401" cy="4858093"/>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endParaRPr lang="en-US" sz="20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5" name="Content Placeholder 1"/>
          <p:cNvSpPr txBox="1">
            <a:spLocks/>
          </p:cNvSpPr>
          <p:nvPr/>
        </p:nvSpPr>
        <p:spPr>
          <a:xfrm>
            <a:off x="4700643" y="1468734"/>
            <a:ext cx="3986157" cy="4580374"/>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3" name="Date Placeholder 2"/>
          <p:cNvSpPr>
            <a:spLocks noGrp="1"/>
          </p:cNvSpPr>
          <p:nvPr>
            <p:ph type="dt" sz="half" idx="10"/>
          </p:nvPr>
        </p:nvSpPr>
        <p:spPr/>
        <p:txBody>
          <a:bodyPr/>
          <a:lstStyle/>
          <a:p>
            <a:endParaRPr lang="en-US" dirty="0"/>
          </a:p>
        </p:txBody>
      </p:sp>
      <p:pic>
        <p:nvPicPr>
          <p:cNvPr id="8" name="Picture 7"/>
          <p:cNvPicPr/>
          <p:nvPr/>
        </p:nvPicPr>
        <p:blipFill rotWithShape="1">
          <a:blip r:embed="rId2"/>
          <a:srcRect l="31628" t="12811" r="31939" b="4626"/>
          <a:stretch/>
        </p:blipFill>
        <p:spPr bwMode="auto">
          <a:xfrm>
            <a:off x="152400" y="1656645"/>
            <a:ext cx="4672818" cy="5026740"/>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5190978" y="1740969"/>
            <a:ext cx="3785753" cy="5232202"/>
          </a:xfrm>
          <a:prstGeom prst="rect">
            <a:avLst/>
          </a:prstGeom>
          <a:noFill/>
        </p:spPr>
        <p:txBody>
          <a:bodyPr wrap="square" rtlCol="0">
            <a:spAutoFit/>
          </a:bodyPr>
          <a:lstStyle/>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Resource Room</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Training Opportunities</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Financial Aid</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Career Counseling</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Job Matching</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Target Populations</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Referrals to Community Partners </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Fidelity Bonding</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Support Services</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Child Care Assistance</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Assessments</a:t>
            </a:r>
          </a:p>
          <a:p>
            <a:pPr marL="342900" indent="-342900">
              <a:buFont typeface="Arial" panose="020B0604020202020204" pitchFamily="34" charset="0"/>
              <a:buChar char="•"/>
            </a:pPr>
            <a:r>
              <a:rPr lang="en-US" sz="2200" b="1" dirty="0">
                <a:solidFill>
                  <a:schemeClr val="tx2">
                    <a:lumMod val="75000"/>
                  </a:schemeClr>
                </a:solidFill>
                <a:latin typeface="Times New Roman" panose="02020603050405020304" pitchFamily="18" charset="0"/>
                <a:cs typeface="Times New Roman" panose="02020603050405020304" pitchFamily="18" charset="0"/>
              </a:rPr>
              <a:t>Workshops</a:t>
            </a:r>
          </a:p>
          <a:p>
            <a:endParaRPr lang="en-US" sz="2400" b="1" dirty="0">
              <a:solidFill>
                <a:schemeClr val="tx2">
                  <a:lumMod val="75000"/>
                </a:schemeClr>
              </a:solidFill>
              <a:latin typeface="Times New Roman" panose="02020603050405020304" pitchFamily="18" charset="0"/>
              <a:cs typeface="Times New Roman" panose="02020603050405020304" pitchFamily="18" charset="0"/>
            </a:endParaRPr>
          </a:p>
          <a:p>
            <a:endParaRPr lang="en-US" sz="2400" b="1"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23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2">
                    <a:lumMod val="75000"/>
                  </a:schemeClr>
                </a:solidFill>
                <a:latin typeface="Times New Roman" panose="02020603050405020304" pitchFamily="18" charset="0"/>
                <a:cs typeface="Times New Roman" panose="02020603050405020304" pitchFamily="18" charset="0"/>
              </a:rPr>
              <a:t>workintexas.com</a:t>
            </a:r>
          </a:p>
        </p:txBody>
      </p:sp>
      <p:sp>
        <p:nvSpPr>
          <p:cNvPr id="3" name="Content Placeholder 2"/>
          <p:cNvSpPr>
            <a:spLocks noGrp="1"/>
          </p:cNvSpPr>
          <p:nvPr>
            <p:ph idx="1"/>
          </p:nvPr>
        </p:nvSpPr>
        <p:spPr>
          <a:xfrm>
            <a:off x="256478" y="1817649"/>
            <a:ext cx="8430322" cy="3877589"/>
          </a:xfrm>
        </p:spPr>
        <p:txBody>
          <a:bodyPr>
            <a:normAutofit/>
          </a:bodyPr>
          <a:lstStyle/>
          <a:p>
            <a:pPr marL="53975" algn="ctr">
              <a:buFont typeface="Wingdings" pitchFamily="2" charset="2"/>
              <a:buNone/>
              <a:tabLst>
                <a:tab pos="8912225" algn="l"/>
              </a:tabLst>
            </a:pPr>
            <a:r>
              <a:rPr lang="en-US" sz="2800" dirty="0">
                <a:solidFill>
                  <a:schemeClr val="tx2">
                    <a:lumMod val="75000"/>
                  </a:schemeClr>
                </a:solidFill>
                <a:latin typeface="Times New Roman" panose="02020603050405020304" pitchFamily="18" charset="0"/>
                <a:cs typeface="Times New Roman" panose="02020603050405020304" pitchFamily="18" charset="0"/>
              </a:rPr>
              <a:t>WorkInTexas.com is provided at no cost, 24 hours a day, seven days a week, and seeks to match qualified job seekers with potential job opportunities, online and in real time, by comparing things like work experience, skills, abilities, education and other factors.</a:t>
            </a:r>
          </a:p>
          <a:p>
            <a:pPr marL="53975" algn="ctr">
              <a:buFont typeface="Wingdings" pitchFamily="2" charset="2"/>
              <a:buNone/>
              <a:tabLst>
                <a:tab pos="8912225" algn="l"/>
              </a:tabLst>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a:p>
            <a:pPr marL="53975" algn="ctr">
              <a:buFont typeface="Wingdings" pitchFamily="2" charset="2"/>
              <a:buNone/>
              <a:tabLst>
                <a:tab pos="8912225" algn="l"/>
              </a:tabLst>
            </a:pPr>
            <a:endParaRPr lang="en-US" sz="8600" dirty="0">
              <a:solidFill>
                <a:schemeClr val="tx2">
                  <a:lumMod val="75000"/>
                </a:schemeClr>
              </a:solidFill>
              <a:latin typeface="Times New Roman" panose="02020603050405020304" pitchFamily="18" charset="0"/>
              <a:cs typeface="Times New Roman" panose="02020603050405020304" pitchFamily="18" charset="0"/>
            </a:endParaRPr>
          </a:p>
          <a:p>
            <a:endParaRPr lang="en-US" dirty="0"/>
          </a:p>
        </p:txBody>
      </p:sp>
      <p:sp>
        <p:nvSpPr>
          <p:cNvPr id="4" name="Content Placeholder 1"/>
          <p:cNvSpPr txBox="1">
            <a:spLocks/>
          </p:cNvSpPr>
          <p:nvPr/>
        </p:nvSpPr>
        <p:spPr>
          <a:xfrm>
            <a:off x="457200" y="2971920"/>
            <a:ext cx="4594302" cy="2374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5" name="Picture 4"/>
          <p:cNvPicPr/>
          <p:nvPr/>
        </p:nvPicPr>
        <p:blipFill rotWithShape="1">
          <a:blip r:embed="rId2"/>
          <a:srcRect l="10367" t="8382" r="79633" b="79310"/>
          <a:stretch/>
        </p:blipFill>
        <p:spPr bwMode="auto">
          <a:xfrm>
            <a:off x="1818641" y="4273154"/>
            <a:ext cx="5049520" cy="16560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3862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20" y="0"/>
            <a:ext cx="8513180" cy="1417638"/>
          </a:xfrm>
        </p:spPr>
        <p:txBody>
          <a:bodyPr>
            <a:noAutofit/>
          </a:bodyPr>
          <a:lstStyle/>
          <a:p>
            <a:r>
              <a:rPr lang="en-US" sz="3600" b="1" dirty="0">
                <a:solidFill>
                  <a:schemeClr val="tx2">
                    <a:lumMod val="75000"/>
                  </a:schemeClr>
                </a:solidFill>
                <a:latin typeface="Times New Roman" panose="02020603050405020304" pitchFamily="18" charset="0"/>
                <a:cs typeface="Times New Roman" panose="02020603050405020304" pitchFamily="18" charset="0"/>
              </a:rPr>
              <a:t>Employment	</a:t>
            </a:r>
          </a:p>
        </p:txBody>
      </p:sp>
      <p:sp>
        <p:nvSpPr>
          <p:cNvPr id="3" name="Content Placeholder 2"/>
          <p:cNvSpPr>
            <a:spLocks noGrp="1"/>
          </p:cNvSpPr>
          <p:nvPr>
            <p:ph idx="1"/>
          </p:nvPr>
        </p:nvSpPr>
        <p:spPr>
          <a:xfrm>
            <a:off x="457199" y="1600200"/>
            <a:ext cx="7830273" cy="4580681"/>
          </a:xfrm>
        </p:spPr>
        <p:txBody>
          <a:bodyPr>
            <a:normAutofit/>
          </a:bodyPr>
          <a:lstStyle/>
          <a:p>
            <a:pPr marL="0" indent="0" algn="ctr">
              <a:buNone/>
            </a:pPr>
            <a:r>
              <a:rPr lang="en-US" sz="3000" dirty="0">
                <a:solidFill>
                  <a:schemeClr val="tx2">
                    <a:lumMod val="75000"/>
                  </a:schemeClr>
                </a:solidFill>
                <a:latin typeface="Times New Roman" panose="02020603050405020304" pitchFamily="18" charset="0"/>
                <a:cs typeface="Times New Roman" panose="02020603050405020304" pitchFamily="18" charset="0"/>
              </a:rPr>
              <a:t>Though we are all being affected with our current situation our team is doing everything possible to bring you employment opportunities throughout the whole Rio Grande Valley using a similar session as today. </a:t>
            </a:r>
          </a:p>
          <a:p>
            <a:pPr marL="0" indent="0" algn="ctr">
              <a:buNone/>
            </a:pPr>
            <a:endParaRPr lang="en-US" sz="3000" dirty="0">
              <a:solidFill>
                <a:schemeClr val="tx2">
                  <a:lumMod val="75000"/>
                </a:schemeClr>
              </a:solidFill>
              <a:latin typeface="Times New Roman" panose="02020603050405020304" pitchFamily="18" charset="0"/>
              <a:cs typeface="Times New Roman" panose="02020603050405020304" pitchFamily="18" charset="0"/>
            </a:endParaRPr>
          </a:p>
          <a:p>
            <a:pPr marL="0" indent="0" algn="ctr">
              <a:buNone/>
            </a:pPr>
            <a:endParaRPr lang="en-US" sz="3000" dirty="0">
              <a:solidFill>
                <a:schemeClr val="tx2">
                  <a:lumMod val="75000"/>
                </a:schemeClr>
              </a:solidFill>
              <a:latin typeface="Times New Roman" panose="02020603050405020304" pitchFamily="18" charset="0"/>
              <a:cs typeface="Times New Roman" panose="02020603050405020304" pitchFamily="18" charset="0"/>
            </a:endParaRPr>
          </a:p>
          <a:p>
            <a:pPr marL="53975" algn="ctr">
              <a:buFont typeface="Wingdings" pitchFamily="2" charset="2"/>
              <a:buNone/>
              <a:tabLst>
                <a:tab pos="8912225" algn="l"/>
              </a:tabLst>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45E26F5-2D62-410B-95F0-3FFDA7F9D0C5}"/>
              </a:ext>
            </a:extLst>
          </p:cNvPr>
          <p:cNvPicPr>
            <a:picLocks noChangeAspect="1"/>
          </p:cNvPicPr>
          <p:nvPr/>
        </p:nvPicPr>
        <p:blipFill rotWithShape="1">
          <a:blip r:embed="rId3"/>
          <a:srcRect l="10968" t="18492" r="34402" b="14444"/>
          <a:stretch/>
        </p:blipFill>
        <p:spPr>
          <a:xfrm>
            <a:off x="2474220" y="4050778"/>
            <a:ext cx="3349191" cy="2312665"/>
          </a:xfrm>
          <a:prstGeom prst="rect">
            <a:avLst/>
          </a:prstGeom>
        </p:spPr>
      </p:pic>
      <p:pic>
        <p:nvPicPr>
          <p:cNvPr id="6" name="Picture 5">
            <a:extLst>
              <a:ext uri="{FF2B5EF4-FFF2-40B4-BE49-F238E27FC236}">
                <a16:creationId xmlns:a16="http://schemas.microsoft.com/office/drawing/2014/main" id="{6536F12B-7388-49AE-91BC-B5716D58E448}"/>
              </a:ext>
            </a:extLst>
          </p:cNvPr>
          <p:cNvPicPr/>
          <p:nvPr/>
        </p:nvPicPr>
        <p:blipFill rotWithShape="1">
          <a:blip r:embed="rId4"/>
          <a:srcRect l="59514" t="28294" r="35933" b="60537"/>
          <a:stretch/>
        </p:blipFill>
        <p:spPr bwMode="auto">
          <a:xfrm>
            <a:off x="4001816" y="4961964"/>
            <a:ext cx="293998" cy="295836"/>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2E616727-41AE-4C20-B9BF-F0296A34948B}"/>
              </a:ext>
            </a:extLst>
          </p:cNvPr>
          <p:cNvPicPr/>
          <p:nvPr/>
        </p:nvPicPr>
        <p:blipFill rotWithShape="1">
          <a:blip r:embed="rId4"/>
          <a:srcRect l="58101" t="28294" r="27304" b="59440"/>
          <a:stretch/>
        </p:blipFill>
        <p:spPr bwMode="auto">
          <a:xfrm>
            <a:off x="3851346" y="5412695"/>
            <a:ext cx="1597306" cy="6897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6287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20" y="0"/>
            <a:ext cx="8513180" cy="1417638"/>
          </a:xfrm>
        </p:spPr>
        <p:txBody>
          <a:bodyPr>
            <a:noAutofit/>
          </a:bodyPr>
          <a:lstStyle/>
          <a:p>
            <a:r>
              <a:rPr lang="en-US" sz="3600" b="1" dirty="0">
                <a:solidFill>
                  <a:schemeClr val="tx2">
                    <a:lumMod val="75000"/>
                  </a:schemeClr>
                </a:solidFill>
                <a:latin typeface="Times New Roman" panose="02020603050405020304" pitchFamily="18" charset="0"/>
                <a:cs typeface="Times New Roman" panose="02020603050405020304" pitchFamily="18" charset="0"/>
              </a:rPr>
              <a:t>Employment	</a:t>
            </a:r>
          </a:p>
        </p:txBody>
      </p:sp>
      <p:sp>
        <p:nvSpPr>
          <p:cNvPr id="3" name="Content Placeholder 2"/>
          <p:cNvSpPr>
            <a:spLocks noGrp="1"/>
          </p:cNvSpPr>
          <p:nvPr>
            <p:ph idx="1"/>
          </p:nvPr>
        </p:nvSpPr>
        <p:spPr>
          <a:xfrm>
            <a:off x="285008" y="1600200"/>
            <a:ext cx="3557787" cy="4661704"/>
          </a:xfrm>
        </p:spPr>
        <p:txBody>
          <a:bodyPr>
            <a:normAutofit fontScale="77500" lnSpcReduction="20000"/>
          </a:bodyPr>
          <a:lstStyle/>
          <a:p>
            <a:pPr marL="0" indent="0">
              <a:buNone/>
            </a:pPr>
            <a:r>
              <a:rPr lang="en-US" dirty="0">
                <a:solidFill>
                  <a:schemeClr val="tx2">
                    <a:lumMod val="75000"/>
                  </a:schemeClr>
                </a:solidFill>
                <a:latin typeface="Times New Roman" panose="02020603050405020304" pitchFamily="18" charset="0"/>
                <a:cs typeface="Times New Roman" panose="02020603050405020304" pitchFamily="18" charset="0"/>
              </a:rPr>
              <a:t>TIP: You can use Zoom for FREE! You don't need to pay for a plan or create an account to use Zoom.</a:t>
            </a:r>
            <a:br>
              <a:rPr lang="en-US" sz="3600" dirty="0">
                <a:solidFill>
                  <a:schemeClr val="tx2">
                    <a:lumMod val="75000"/>
                  </a:schemeClr>
                </a:solidFill>
                <a:latin typeface="Times New Roman" panose="02020603050405020304" pitchFamily="18" charset="0"/>
                <a:cs typeface="Times New Roman" panose="02020603050405020304" pitchFamily="18" charset="0"/>
              </a:rPr>
            </a:br>
            <a:br>
              <a:rPr lang="en-US" sz="3600" dirty="0">
                <a:solidFill>
                  <a:schemeClr val="tx2">
                    <a:lumMod val="75000"/>
                  </a:schemeClr>
                </a:solidFill>
                <a:latin typeface="Times New Roman" panose="02020603050405020304" pitchFamily="18" charset="0"/>
                <a:cs typeface="Times New Roman" panose="02020603050405020304" pitchFamily="18" charset="0"/>
              </a:rPr>
            </a:br>
            <a:r>
              <a:rPr lang="en-US" dirty="0">
                <a:solidFill>
                  <a:schemeClr val="tx2">
                    <a:lumMod val="75000"/>
                  </a:schemeClr>
                </a:solidFill>
                <a:latin typeface="Times New Roman" panose="02020603050405020304" pitchFamily="18" charset="0"/>
                <a:cs typeface="Times New Roman" panose="02020603050405020304" pitchFamily="18" charset="0"/>
              </a:rPr>
              <a:t>💻📱 Download Zoom for your desktop at </a:t>
            </a:r>
            <a:r>
              <a:rPr lang="en-US" dirty="0">
                <a:solidFill>
                  <a:schemeClr val="tx2">
                    <a:lumMod val="7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https://zoom.us/</a:t>
            </a:r>
            <a:r>
              <a:rPr lang="en-US" dirty="0">
                <a:solidFill>
                  <a:schemeClr val="tx2">
                    <a:lumMod val="75000"/>
                  </a:schemeClr>
                </a:solidFill>
                <a:latin typeface="Times New Roman" panose="02020603050405020304" pitchFamily="18" charset="0"/>
                <a:cs typeface="Times New Roman" panose="02020603050405020304" pitchFamily="18" charset="0"/>
              </a:rPr>
              <a:t> or search "ZOOM Cloud Meetings" on your mobile phone or tablet app store to get ready for our virtual job fair.</a:t>
            </a:r>
            <a:br>
              <a:rPr lang="en-US" sz="2800" dirty="0"/>
            </a:b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9CF55F67-E63C-474F-BDF4-9546B159CD70}"/>
                  </a:ext>
                </a:extLst>
              </p:cNvPr>
              <p:cNvGraphicFramePr>
                <a:graphicFrameLocks noChangeAspect="1"/>
              </p:cNvGraphicFramePr>
              <p:nvPr>
                <p:extLst>
                  <p:ext uri="{D42A27DB-BD31-4B8C-83A1-F6EECF244321}">
                    <p14:modId xmlns:p14="http://schemas.microsoft.com/office/powerpoint/2010/main" val="3752836580"/>
                  </p:ext>
                </p:extLst>
              </p:nvPr>
            </p:nvGraphicFramePr>
            <p:xfrm>
              <a:off x="-4210291" y="4092538"/>
              <a:ext cx="2286000" cy="1714500"/>
            </p:xfrm>
            <a:graphic>
              <a:graphicData uri="http://schemas.microsoft.com/office/powerpoint/2016/slidezoom">
                <pslz:sldZm>
                  <pslz:sldZmObj sldId="267" cId="3609608367">
                    <pslz:zmPr id="{8268D53C-257A-4C55-842D-89DBBB075490}"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5" name="Slide Zoom 4">
                <a:extLst>
                  <a:ext uri="{FF2B5EF4-FFF2-40B4-BE49-F238E27FC236}">
                    <a16:creationId xmlns:a16="http://schemas.microsoft.com/office/drawing/2014/main" id="{9CF55F67-E63C-474F-BDF4-9546B159CD70}"/>
                  </a:ext>
                </a:extLst>
              </p:cNvPr>
              <p:cNvPicPr>
                <a:picLocks noGrp="1" noRot="1" noChangeAspect="1" noMove="1" noResize="1" noEditPoints="1" noAdjustHandles="1" noChangeArrowheads="1" noChangeShapeType="1"/>
              </p:cNvPicPr>
              <p:nvPr/>
            </p:nvPicPr>
            <p:blipFill>
              <a:blip r:embed="rId5"/>
              <a:stretch>
                <a:fillRect/>
              </a:stretch>
            </p:blipFill>
            <p:spPr>
              <a:xfrm>
                <a:off x="-4210291" y="4092538"/>
                <a:ext cx="2286000" cy="1714500"/>
              </a:xfrm>
              <a:prstGeom prst="rect">
                <a:avLst/>
              </a:prstGeom>
              <a:ln w="3175">
                <a:solidFill>
                  <a:prstClr val="ltGray"/>
                </a:solidFill>
              </a:ln>
            </p:spPr>
          </p:pic>
        </mc:Fallback>
      </mc:AlternateContent>
      <p:pic>
        <p:nvPicPr>
          <p:cNvPr id="7" name="Picture 2" descr="No photo description available.">
            <a:extLst>
              <a:ext uri="{FF2B5EF4-FFF2-40B4-BE49-F238E27FC236}">
                <a16:creationId xmlns:a16="http://schemas.microsoft.com/office/drawing/2014/main" id="{63C46CB5-FE5E-4690-AAFB-4AD6DE9CAB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6050" y="1561830"/>
            <a:ext cx="3870750" cy="5007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13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20" y="0"/>
            <a:ext cx="8513180" cy="1417638"/>
          </a:xfrm>
        </p:spPr>
        <p:txBody>
          <a:bodyPr>
            <a:noAutofit/>
          </a:bodyPr>
          <a:lstStyle/>
          <a:p>
            <a:r>
              <a:rPr lang="en-US" sz="3600" b="1" dirty="0">
                <a:solidFill>
                  <a:schemeClr val="tx2">
                    <a:lumMod val="75000"/>
                  </a:schemeClr>
                </a:solidFill>
                <a:latin typeface="Times New Roman" panose="02020603050405020304" pitchFamily="18" charset="0"/>
                <a:cs typeface="Times New Roman" panose="02020603050405020304" pitchFamily="18" charset="0"/>
              </a:rPr>
              <a:t>Employment	</a:t>
            </a:r>
          </a:p>
        </p:txBody>
      </p:sp>
      <p:sp>
        <p:nvSpPr>
          <p:cNvPr id="3" name="Content Placeholder 2"/>
          <p:cNvSpPr>
            <a:spLocks noGrp="1"/>
          </p:cNvSpPr>
          <p:nvPr>
            <p:ph idx="1"/>
          </p:nvPr>
        </p:nvSpPr>
        <p:spPr>
          <a:xfrm>
            <a:off x="285007" y="1600199"/>
            <a:ext cx="4132613" cy="4812475"/>
          </a:xfrm>
        </p:spPr>
        <p:txBody>
          <a:bodyPr>
            <a:normAutofit fontScale="92500"/>
          </a:bodyPr>
          <a:lstStyle/>
          <a:p>
            <a:pPr marL="0" indent="0">
              <a:buNone/>
            </a:pPr>
            <a:r>
              <a:rPr lang="en-US" sz="2800" dirty="0">
                <a:solidFill>
                  <a:schemeClr val="tx2">
                    <a:lumMod val="75000"/>
                  </a:schemeClr>
                </a:solidFill>
                <a:latin typeface="Times New Roman" panose="02020603050405020304" pitchFamily="18" charset="0"/>
                <a:cs typeface="Times New Roman" panose="02020603050405020304" pitchFamily="18" charset="0"/>
              </a:rPr>
              <a:t>We regularly share job openings, hiring events, and job fairs in the Rio Grande Valley. We also share services, opportunities, and resources that Workforce Solutions makes available to the community.</a:t>
            </a:r>
          </a:p>
          <a:p>
            <a:pPr marL="0" indent="0">
              <a:buNone/>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a:p>
            <a:pPr marL="0" indent="0">
              <a:buNone/>
            </a:pPr>
            <a:r>
              <a:rPr lang="en-US" sz="2800" dirty="0">
                <a:solidFill>
                  <a:schemeClr val="tx2">
                    <a:lumMod val="75000"/>
                  </a:schemeClr>
                </a:solidFill>
                <a:latin typeface="Times New Roman" panose="02020603050405020304" pitchFamily="18" charset="0"/>
                <a:cs typeface="Times New Roman" panose="02020603050405020304" pitchFamily="18" charset="0"/>
              </a:rPr>
              <a:t>Please follow us on</a:t>
            </a:r>
          </a:p>
          <a:p>
            <a:pPr marL="0" indent="0">
              <a:buNone/>
            </a:pPr>
            <a:r>
              <a:rPr lang="en-US" sz="2800" b="1" dirty="0">
                <a:solidFill>
                  <a:schemeClr val="tx2">
                    <a:lumMod val="75000"/>
                  </a:schemeClr>
                </a:solidFill>
                <a:latin typeface="Times New Roman" panose="02020603050405020304" pitchFamily="18" charset="0"/>
                <a:cs typeface="Times New Roman" panose="02020603050405020304" pitchFamily="18" charset="0"/>
              </a:rPr>
              <a:t>Facebook</a:t>
            </a:r>
            <a:r>
              <a:rPr lang="en-US" sz="2800" dirty="0">
                <a:solidFill>
                  <a:schemeClr val="tx2">
                    <a:lumMod val="75000"/>
                  </a:schemeClr>
                </a:solidFill>
                <a:latin typeface="Times New Roman" panose="02020603050405020304" pitchFamily="18" charset="0"/>
                <a:cs typeface="Times New Roman" panose="02020603050405020304" pitchFamily="18" charset="0"/>
              </a:rPr>
              <a:t>: /RGVOP</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9CF55F67-E63C-474F-BDF4-9546B159CD70}"/>
                  </a:ext>
                </a:extLst>
              </p:cNvPr>
              <p:cNvGraphicFramePr>
                <a:graphicFrameLocks noChangeAspect="1"/>
              </p:cNvGraphicFramePr>
              <p:nvPr/>
            </p:nvGraphicFramePr>
            <p:xfrm>
              <a:off x="-4210291" y="4092538"/>
              <a:ext cx="2286000" cy="1714500"/>
            </p:xfrm>
            <a:graphic>
              <a:graphicData uri="http://schemas.microsoft.com/office/powerpoint/2016/slidezoom">
                <pslz:sldZm>
                  <pslz:sldZmObj sldId="267" cId="3609608367">
                    <pslz:zmPr id="{8268D53C-257A-4C55-842D-89DBBB075490}" returnToParent="0" transitionDur="1000">
                      <p166:blipFill xmlns:p166="http://schemas.microsoft.com/office/powerpoint/2016/6/main">
                        <a:blip r:embed="rId3"/>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5" name="Slide Zoom 4">
                <a:extLst>
                  <a:ext uri="{FF2B5EF4-FFF2-40B4-BE49-F238E27FC236}">
                    <a16:creationId xmlns:a16="http://schemas.microsoft.com/office/drawing/2014/main" id="{9CF55F67-E63C-474F-BDF4-9546B159CD70}"/>
                  </a:ext>
                </a:extLst>
              </p:cNvPr>
              <p:cNvPicPr>
                <a:picLocks noGrp="1" noRot="1" noChangeAspect="1" noMove="1" noResize="1" noEditPoints="1" noAdjustHandles="1" noChangeArrowheads="1" noChangeShapeType="1"/>
              </p:cNvPicPr>
              <p:nvPr/>
            </p:nvPicPr>
            <p:blipFill>
              <a:blip r:embed="rId4"/>
              <a:stretch>
                <a:fillRect/>
              </a:stretch>
            </p:blipFill>
            <p:spPr>
              <a:xfrm>
                <a:off x="-4210291" y="4092538"/>
                <a:ext cx="2286000" cy="1714500"/>
              </a:xfrm>
              <a:prstGeom prst="rect">
                <a:avLst/>
              </a:prstGeom>
              <a:ln w="3175">
                <a:solidFill>
                  <a:prstClr val="ltGray"/>
                </a:solidFill>
              </a:ln>
            </p:spPr>
          </p:pic>
        </mc:Fallback>
      </mc:AlternateContent>
      <p:pic>
        <p:nvPicPr>
          <p:cNvPr id="1028" name="Picture 4" descr="Image may contain: possible text that says 'RGV OPERATION GET HIRED BY WORKFORCE SOLUTIONS'">
            <a:extLst>
              <a:ext uri="{FF2B5EF4-FFF2-40B4-BE49-F238E27FC236}">
                <a16:creationId xmlns:a16="http://schemas.microsoft.com/office/drawing/2014/main" id="{03E3712A-735E-4EE6-BFBB-72B036775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776844"/>
            <a:ext cx="4417618" cy="4417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044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73" y="28936"/>
            <a:ext cx="8229600" cy="1143000"/>
          </a:xfrm>
        </p:spPr>
        <p:txBody>
          <a:bodyPr>
            <a:normAutofit/>
          </a:bodyPr>
          <a:lstStyle/>
          <a:p>
            <a:r>
              <a:rPr lang="en-US" sz="3200" b="1" dirty="0">
                <a:solidFill>
                  <a:schemeClr val="tx2">
                    <a:lumMod val="75000"/>
                  </a:schemeClr>
                </a:solidFill>
                <a:latin typeface="Times New Roman" panose="02020603050405020304" pitchFamily="18" charset="0"/>
                <a:cs typeface="Times New Roman" panose="02020603050405020304" pitchFamily="18" charset="0"/>
              </a:rPr>
              <a:t>Workforce Innovation and</a:t>
            </a:r>
            <a:br>
              <a:rPr lang="en-US" sz="3200" b="1" dirty="0">
                <a:solidFill>
                  <a:schemeClr val="tx2">
                    <a:lumMod val="75000"/>
                  </a:schemeClr>
                </a:solidFill>
                <a:latin typeface="Times New Roman" panose="02020603050405020304" pitchFamily="18" charset="0"/>
                <a:cs typeface="Times New Roman" panose="02020603050405020304" pitchFamily="18" charset="0"/>
              </a:rPr>
            </a:br>
            <a:r>
              <a:rPr lang="en-US" sz="3200" b="1" dirty="0">
                <a:solidFill>
                  <a:schemeClr val="tx2">
                    <a:lumMod val="75000"/>
                  </a:schemeClr>
                </a:solidFill>
                <a:latin typeface="Times New Roman" panose="02020603050405020304" pitchFamily="18" charset="0"/>
                <a:cs typeface="Times New Roman" panose="02020603050405020304" pitchFamily="18" charset="0"/>
              </a:rPr>
              <a:t>Opportunity Act (WIOA)</a:t>
            </a:r>
          </a:p>
        </p:txBody>
      </p:sp>
      <p:sp>
        <p:nvSpPr>
          <p:cNvPr id="4" name="Content Placeholder 1"/>
          <p:cNvSpPr txBox="1">
            <a:spLocks/>
          </p:cNvSpPr>
          <p:nvPr/>
        </p:nvSpPr>
        <p:spPr>
          <a:xfrm>
            <a:off x="140374" y="1478754"/>
            <a:ext cx="5079808" cy="509566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300" dirty="0">
                <a:solidFill>
                  <a:schemeClr val="tx2">
                    <a:lumMod val="75000"/>
                  </a:schemeClr>
                </a:solidFill>
                <a:latin typeface="Times New Roman" panose="02020603050405020304" pitchFamily="18" charset="0"/>
                <a:cs typeface="Times New Roman" panose="02020603050405020304" pitchFamily="18" charset="0"/>
              </a:rPr>
              <a:t>The trainings sponsored by WFS are based on local business/employer needs.</a:t>
            </a:r>
          </a:p>
          <a:p>
            <a:endParaRPr lang="en-US" sz="2300" dirty="0">
              <a:solidFill>
                <a:schemeClr val="tx2">
                  <a:lumMod val="75000"/>
                </a:schemeClr>
              </a:solidFill>
              <a:latin typeface="Times New Roman" panose="02020603050405020304" pitchFamily="18" charset="0"/>
              <a:cs typeface="Times New Roman" panose="02020603050405020304" pitchFamily="18" charset="0"/>
            </a:endParaRPr>
          </a:p>
          <a:p>
            <a:r>
              <a:rPr lang="en-US" sz="2300" dirty="0">
                <a:solidFill>
                  <a:schemeClr val="tx2">
                    <a:lumMod val="75000"/>
                  </a:schemeClr>
                </a:solidFill>
                <a:latin typeface="Times New Roman" panose="02020603050405020304" pitchFamily="18" charset="0"/>
                <a:cs typeface="Times New Roman" panose="02020603050405020304" pitchFamily="18" charset="0"/>
              </a:rPr>
              <a:t>Currently, WFS sponsors approximately 100 trainings, including but not limited to:</a:t>
            </a:r>
          </a:p>
          <a:p>
            <a:pPr marL="800100" lvl="1" indent="-342900">
              <a:buFont typeface="Wingdings" panose="05000000000000000000" pitchFamily="2" charset="2"/>
              <a:buChar char="§"/>
            </a:pPr>
            <a:r>
              <a:rPr lang="en-US" sz="2300" dirty="0">
                <a:solidFill>
                  <a:schemeClr val="tx2">
                    <a:lumMod val="75000"/>
                  </a:schemeClr>
                </a:solidFill>
                <a:latin typeface="Times New Roman" panose="02020603050405020304" pitchFamily="18" charset="0"/>
                <a:cs typeface="Times New Roman" panose="02020603050405020304" pitchFamily="18" charset="0"/>
              </a:rPr>
              <a:t>Associates in Nursing (LVN/RN)</a:t>
            </a:r>
          </a:p>
          <a:p>
            <a:pPr marL="800100" lvl="1" indent="-342900">
              <a:buFont typeface="Wingdings" panose="05000000000000000000" pitchFamily="2" charset="2"/>
              <a:buChar char="§"/>
            </a:pPr>
            <a:r>
              <a:rPr lang="en-US" sz="2300" dirty="0">
                <a:solidFill>
                  <a:schemeClr val="tx2">
                    <a:lumMod val="75000"/>
                  </a:schemeClr>
                </a:solidFill>
                <a:latin typeface="Times New Roman" panose="02020603050405020304" pitchFamily="18" charset="0"/>
                <a:cs typeface="Times New Roman" panose="02020603050405020304" pitchFamily="18" charset="0"/>
              </a:rPr>
              <a:t>Pharmacy Technician</a:t>
            </a:r>
          </a:p>
          <a:p>
            <a:pPr marL="800100" lvl="1" indent="-342900">
              <a:buFont typeface="Wingdings" panose="05000000000000000000" pitchFamily="2" charset="2"/>
              <a:buChar char="§"/>
            </a:pPr>
            <a:r>
              <a:rPr lang="en-US" sz="2300" dirty="0">
                <a:solidFill>
                  <a:schemeClr val="tx2">
                    <a:lumMod val="75000"/>
                  </a:schemeClr>
                </a:solidFill>
                <a:latin typeface="Times New Roman" panose="02020603050405020304" pitchFamily="18" charset="0"/>
                <a:cs typeface="Times New Roman" panose="02020603050405020304" pitchFamily="18" charset="0"/>
              </a:rPr>
              <a:t>Truck Driver</a:t>
            </a:r>
          </a:p>
          <a:p>
            <a:pPr marL="800100" lvl="1" indent="-342900">
              <a:buFont typeface="Wingdings" panose="05000000000000000000" pitchFamily="2" charset="2"/>
              <a:buChar char="§"/>
            </a:pPr>
            <a:r>
              <a:rPr lang="en-US" sz="2300" dirty="0">
                <a:solidFill>
                  <a:schemeClr val="tx2">
                    <a:lumMod val="75000"/>
                  </a:schemeClr>
                </a:solidFill>
                <a:latin typeface="Times New Roman" panose="02020603050405020304" pitchFamily="18" charset="0"/>
                <a:cs typeface="Times New Roman" panose="02020603050405020304" pitchFamily="18" charset="0"/>
              </a:rPr>
              <a:t>Combination Welder</a:t>
            </a:r>
          </a:p>
          <a:p>
            <a:pPr marL="800100" lvl="1" indent="-342900">
              <a:buFont typeface="Wingdings" panose="05000000000000000000" pitchFamily="2" charset="2"/>
              <a:buChar char="§"/>
            </a:pPr>
            <a:r>
              <a:rPr lang="en-US" sz="2300" dirty="0">
                <a:solidFill>
                  <a:schemeClr val="tx2">
                    <a:lumMod val="75000"/>
                  </a:schemeClr>
                </a:solidFill>
                <a:latin typeface="Times New Roman" panose="02020603050405020304" pitchFamily="18" charset="0"/>
                <a:cs typeface="Times New Roman" panose="02020603050405020304" pitchFamily="18" charset="0"/>
              </a:rPr>
              <a:t>Electrician</a:t>
            </a:r>
          </a:p>
          <a:p>
            <a:pPr lvl="1"/>
            <a:endParaRPr lang="en-US" sz="2200" i="1" dirty="0">
              <a:latin typeface="Calibri" pitchFamily="34" charset="0"/>
            </a:endParaRPr>
          </a:p>
        </p:txBody>
      </p:sp>
      <p:pic>
        <p:nvPicPr>
          <p:cNvPr id="5" name="Picture 4">
            <a:extLst>
              <a:ext uri="{FF2B5EF4-FFF2-40B4-BE49-F238E27FC236}">
                <a16:creationId xmlns:a16="http://schemas.microsoft.com/office/drawing/2014/main" id="{32E210BD-8EA4-49A6-8D49-5AF0F3915D75}"/>
              </a:ext>
            </a:extLst>
          </p:cNvPr>
          <p:cNvPicPr/>
          <p:nvPr/>
        </p:nvPicPr>
        <p:blipFill rotWithShape="1">
          <a:blip r:embed="rId2"/>
          <a:srcRect l="13861" t="12949" r="50749" b="4708"/>
          <a:stretch/>
        </p:blipFill>
        <p:spPr bwMode="auto">
          <a:xfrm>
            <a:off x="5220182" y="1478755"/>
            <a:ext cx="3783444" cy="49336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9937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69" y="163802"/>
            <a:ext cx="8229600" cy="1143000"/>
          </a:xfrm>
        </p:spPr>
        <p:txBody>
          <a:bodyPr>
            <a:normAutofit/>
          </a:bodyPr>
          <a:lstStyle/>
          <a:p>
            <a:r>
              <a:rPr lang="en-US" b="1" dirty="0">
                <a:solidFill>
                  <a:schemeClr val="tx2"/>
                </a:solidFill>
                <a:latin typeface="Times New Roman" panose="02020603050405020304" pitchFamily="18" charset="0"/>
                <a:cs typeface="Times New Roman" panose="02020603050405020304" pitchFamily="18" charset="0"/>
              </a:rPr>
              <a:t>E3 Program</a:t>
            </a:r>
          </a:p>
        </p:txBody>
      </p:sp>
      <p:sp>
        <p:nvSpPr>
          <p:cNvPr id="4" name="Content Placeholder 1"/>
          <p:cNvSpPr txBox="1">
            <a:spLocks/>
          </p:cNvSpPr>
          <p:nvPr/>
        </p:nvSpPr>
        <p:spPr>
          <a:xfrm>
            <a:off x="140373" y="1981201"/>
            <a:ext cx="8892791" cy="35883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500" dirty="0">
              <a:solidFill>
                <a:schemeClr val="tx2">
                  <a:lumMod val="75000"/>
                </a:schemeClr>
              </a:solidFill>
              <a:latin typeface="Times New Roman" panose="02020603050405020304" pitchFamily="18" charset="0"/>
              <a:cs typeface="Times New Roman" panose="02020603050405020304" pitchFamily="18" charset="0"/>
            </a:endParaRPr>
          </a:p>
          <a:p>
            <a:pPr lvl="1"/>
            <a:endParaRPr lang="en-US" sz="2200" i="1" dirty="0">
              <a:latin typeface="Calibri" pitchFamily="34" charset="0"/>
            </a:endParaRPr>
          </a:p>
        </p:txBody>
      </p:sp>
      <p:sp>
        <p:nvSpPr>
          <p:cNvPr id="3" name="Date Placeholder 2"/>
          <p:cNvSpPr>
            <a:spLocks noGrp="1"/>
          </p:cNvSpPr>
          <p:nvPr>
            <p:ph type="dt" sz="half" idx="10"/>
          </p:nvPr>
        </p:nvSpPr>
        <p:spPr/>
        <p:txBody>
          <a:bodyPr/>
          <a:lstStyle/>
          <a:p>
            <a:endParaRPr lang="en-US" dirty="0"/>
          </a:p>
        </p:txBody>
      </p:sp>
      <p:sp>
        <p:nvSpPr>
          <p:cNvPr id="8" name="TextBox 7"/>
          <p:cNvSpPr txBox="1"/>
          <p:nvPr/>
        </p:nvSpPr>
        <p:spPr>
          <a:xfrm>
            <a:off x="657225" y="1800227"/>
            <a:ext cx="7329488" cy="369332"/>
          </a:xfrm>
          <a:prstGeom prst="rect">
            <a:avLst/>
          </a:prstGeom>
          <a:noFill/>
        </p:spPr>
        <p:txBody>
          <a:bodyPr wrap="square" rtlCol="0">
            <a:spAutoFit/>
          </a:bodyPr>
          <a:lstStyle/>
          <a:p>
            <a:r>
              <a:rPr lang="en-US" dirty="0"/>
              <a:t>	</a:t>
            </a:r>
          </a:p>
        </p:txBody>
      </p:sp>
      <p:sp>
        <p:nvSpPr>
          <p:cNvPr id="5" name="Date Placeholder 4"/>
          <p:cNvSpPr>
            <a:spLocks noGrp="1"/>
          </p:cNvSpPr>
          <p:nvPr>
            <p:ph type="dt" sz="half" idx="10"/>
          </p:nvPr>
        </p:nvSpPr>
        <p:spPr/>
        <p:txBody>
          <a:bodyPr/>
          <a:lstStyle/>
          <a:p>
            <a:endParaRPr lang="en-US" dirty="0"/>
          </a:p>
        </p:txBody>
      </p:sp>
      <p:sp>
        <p:nvSpPr>
          <p:cNvPr id="6" name="TextBox 5"/>
          <p:cNvSpPr txBox="1"/>
          <p:nvPr/>
        </p:nvSpPr>
        <p:spPr>
          <a:xfrm>
            <a:off x="140373" y="1676401"/>
            <a:ext cx="4074440" cy="4585871"/>
          </a:xfrm>
          <a:prstGeom prst="rect">
            <a:avLst/>
          </a:prstGeom>
          <a:noFill/>
        </p:spPr>
        <p:txBody>
          <a:bodyPr wrap="square" rtlCol="0">
            <a:spAutoFit/>
          </a:bodyPr>
          <a:lstStyle/>
          <a:p>
            <a:r>
              <a:rPr lang="en-US" sz="2200" b="1" dirty="0">
                <a:solidFill>
                  <a:schemeClr val="tx2"/>
                </a:solidFill>
                <a:latin typeface="Times New Roman" panose="02020603050405020304" pitchFamily="18" charset="0"/>
                <a:cs typeface="Times New Roman" panose="02020603050405020304" pitchFamily="18" charset="0"/>
              </a:rPr>
              <a:t>Our E3 Program –Empower Educate, and Employ! </a:t>
            </a:r>
          </a:p>
          <a:p>
            <a:r>
              <a:rPr lang="en-US" sz="2200" b="1" dirty="0">
                <a:solidFill>
                  <a:schemeClr val="tx2"/>
                </a:solidFill>
                <a:latin typeface="Times New Roman" panose="02020603050405020304" pitchFamily="18" charset="0"/>
                <a:cs typeface="Times New Roman" panose="02020603050405020304" pitchFamily="18" charset="0"/>
              </a:rPr>
              <a:t>This program is targeting our youth ages 18-24 who are interested in Healthcare, Public Safety, Education, Retail &amp; Hospitality. </a:t>
            </a:r>
          </a:p>
          <a:p>
            <a:endParaRPr lang="en-US" sz="2200" b="1" dirty="0">
              <a:solidFill>
                <a:schemeClr val="tx2"/>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Job Readiness</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Career Exploration</a:t>
            </a:r>
          </a:p>
          <a:p>
            <a:pPr marL="342900" indent="-342900">
              <a:buFont typeface="Arial" panose="020B0604020202020204" pitchFamily="34" charset="0"/>
              <a:buChar char="•"/>
            </a:pPr>
            <a:r>
              <a:rPr lang="en-US" sz="2200" b="1" dirty="0">
                <a:solidFill>
                  <a:schemeClr val="tx2"/>
                </a:solidFill>
                <a:latin typeface="Times New Roman" panose="02020603050405020304" pitchFamily="18" charset="0"/>
                <a:cs typeface="Times New Roman" panose="02020603050405020304" pitchFamily="18" charset="0"/>
              </a:rPr>
              <a:t>Work Experience</a:t>
            </a:r>
          </a:p>
          <a:p>
            <a:endParaRPr lang="en-US" sz="2200" b="1" dirty="0">
              <a:solidFill>
                <a:schemeClr val="tx2"/>
              </a:solidFill>
              <a:latin typeface="Times New Roman" panose="02020603050405020304" pitchFamily="18" charset="0"/>
              <a:cs typeface="Times New Roman" panose="02020603050405020304" pitchFamily="18" charset="0"/>
            </a:endParaRPr>
          </a:p>
          <a:p>
            <a:r>
              <a:rPr lang="en-US" sz="2800" b="1" dirty="0">
                <a:solidFill>
                  <a:schemeClr val="tx2"/>
                </a:solidFill>
                <a:latin typeface="Times New Roman" panose="02020603050405020304" pitchFamily="18" charset="0"/>
                <a:cs typeface="Times New Roman" panose="02020603050405020304" pitchFamily="18" charset="0"/>
              </a:rPr>
              <a:t>All while getting paid!</a:t>
            </a:r>
          </a:p>
        </p:txBody>
      </p:sp>
      <p:sp>
        <p:nvSpPr>
          <p:cNvPr id="7" name="Date Placeholder 6"/>
          <p:cNvSpPr>
            <a:spLocks noGrp="1"/>
          </p:cNvSpPr>
          <p:nvPr>
            <p:ph type="dt" sz="half" idx="10"/>
          </p:nvPr>
        </p:nvSpPr>
        <p:spPr/>
        <p:txBody>
          <a:bodyPr/>
          <a:lstStyle/>
          <a:p>
            <a:endParaRPr lang="en-US" dirty="0"/>
          </a:p>
        </p:txBody>
      </p:sp>
      <p:pic>
        <p:nvPicPr>
          <p:cNvPr id="9" name="Picture 8">
            <a:extLst>
              <a:ext uri="{FF2B5EF4-FFF2-40B4-BE49-F238E27FC236}">
                <a16:creationId xmlns:a16="http://schemas.microsoft.com/office/drawing/2014/main" id="{040C1DBD-3AF2-46D5-86D5-CDDC6F7F2565}"/>
              </a:ext>
            </a:extLst>
          </p:cNvPr>
          <p:cNvPicPr>
            <a:picLocks noChangeAspect="1"/>
          </p:cNvPicPr>
          <p:nvPr/>
        </p:nvPicPr>
        <p:blipFill rotWithShape="1">
          <a:blip r:embed="rId2"/>
          <a:srcRect l="34052" t="17853" r="33994" b="9418"/>
          <a:stretch/>
        </p:blipFill>
        <p:spPr>
          <a:xfrm>
            <a:off x="4731665" y="1676401"/>
            <a:ext cx="3771900" cy="4829181"/>
          </a:xfrm>
          <a:prstGeom prst="rect">
            <a:avLst/>
          </a:prstGeom>
        </p:spPr>
      </p:pic>
    </p:spTree>
    <p:extLst>
      <p:ext uri="{BB962C8B-B14F-4D97-AF65-F5344CB8AC3E}">
        <p14:creationId xmlns:p14="http://schemas.microsoft.com/office/powerpoint/2010/main" val="921980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 y="136092"/>
            <a:ext cx="8229600" cy="1143000"/>
          </a:xfrm>
        </p:spPr>
        <p:txBody>
          <a:bodyPr>
            <a:normAutofit/>
          </a:bodyPr>
          <a:lstStyle/>
          <a:p>
            <a:r>
              <a:rPr lang="en-US" sz="3200" b="1" dirty="0">
                <a:solidFill>
                  <a:schemeClr val="tx2">
                    <a:lumMod val="75000"/>
                  </a:schemeClr>
                </a:solidFill>
                <a:latin typeface="Times New Roman" panose="02020603050405020304" pitchFamily="18" charset="0"/>
                <a:cs typeface="Times New Roman" panose="02020603050405020304" pitchFamily="18" charset="0"/>
              </a:rPr>
              <a:t>Eligibility for WIOA</a:t>
            </a:r>
          </a:p>
        </p:txBody>
      </p:sp>
      <p:sp>
        <p:nvSpPr>
          <p:cNvPr id="4" name="Content Placeholder 1"/>
          <p:cNvSpPr txBox="1">
            <a:spLocks/>
          </p:cNvSpPr>
          <p:nvPr/>
        </p:nvSpPr>
        <p:spPr>
          <a:xfrm>
            <a:off x="-33899" y="1395395"/>
            <a:ext cx="8374335" cy="51435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dirty="0"/>
          </a:p>
          <a:p>
            <a:pPr lvl="1"/>
            <a:endParaRPr lang="en-US" sz="2000" dirty="0"/>
          </a:p>
        </p:txBody>
      </p:sp>
      <p:sp>
        <p:nvSpPr>
          <p:cNvPr id="3" name="TextBox 2"/>
          <p:cNvSpPr txBox="1"/>
          <p:nvPr/>
        </p:nvSpPr>
        <p:spPr>
          <a:xfrm>
            <a:off x="958645" y="4896465"/>
            <a:ext cx="6843251" cy="1261884"/>
          </a:xfrm>
          <a:prstGeom prst="rect">
            <a:avLst/>
          </a:prstGeom>
          <a:noFill/>
        </p:spPr>
        <p:txBody>
          <a:bodyPr wrap="square" rtlCol="0">
            <a:spAutoFit/>
          </a:bodyPr>
          <a:lstStyle/>
          <a:p>
            <a:pPr algn="ctr"/>
            <a:r>
              <a:rPr lang="en-US" sz="2000" b="1" dirty="0">
                <a:solidFill>
                  <a:schemeClr val="tx2">
                    <a:lumMod val="75000"/>
                  </a:schemeClr>
                </a:solidFill>
                <a:latin typeface="Times New Roman" panose="02020603050405020304" pitchFamily="18" charset="0"/>
                <a:cs typeface="Times New Roman" panose="02020603050405020304" pitchFamily="18" charset="0"/>
              </a:rPr>
              <a:t>General Orientations are held Tuesday through Friday at 9:00AM and 1:30PM at your nearest Workforce Center. </a:t>
            </a:r>
          </a:p>
          <a:p>
            <a:pPr algn="ctr"/>
            <a:r>
              <a:rPr lang="en-US" b="1" dirty="0">
                <a:solidFill>
                  <a:schemeClr val="tx2">
                    <a:lumMod val="75000"/>
                  </a:schemeClr>
                </a:solidFill>
                <a:highlight>
                  <a:srgbClr val="FFFF00"/>
                </a:highlight>
                <a:latin typeface="Times New Roman" panose="02020603050405020304" pitchFamily="18" charset="0"/>
                <a:cs typeface="Times New Roman" panose="02020603050405020304" pitchFamily="18" charset="0"/>
              </a:rPr>
              <a:t>CALL NEAREST Workforce Center PRIOR TO ATTENDING </a:t>
            </a:r>
            <a:endParaRPr lang="en-US" dirty="0">
              <a:solidFill>
                <a:schemeClr val="tx2">
                  <a:lumMod val="75000"/>
                </a:schemeClr>
              </a:solidFill>
              <a:highlight>
                <a:srgbClr val="FFFF00"/>
              </a:highlight>
              <a:latin typeface="Times New Roman" panose="02020603050405020304" pitchFamily="18" charset="0"/>
              <a:cs typeface="Times New Roman" panose="02020603050405020304" pitchFamily="18" charset="0"/>
            </a:endParaRPr>
          </a:p>
          <a:p>
            <a:endParaRPr lang="en-US" dirty="0"/>
          </a:p>
        </p:txBody>
      </p:sp>
      <p:pic>
        <p:nvPicPr>
          <p:cNvPr id="8" name="Picture 7"/>
          <p:cNvPicPr/>
          <p:nvPr/>
        </p:nvPicPr>
        <p:blipFill rotWithShape="1">
          <a:blip r:embed="rId2"/>
          <a:srcRect l="33382" t="15784" r="16836" b="55620"/>
          <a:stretch/>
        </p:blipFill>
        <p:spPr bwMode="auto">
          <a:xfrm>
            <a:off x="568712" y="1918009"/>
            <a:ext cx="8084633" cy="26651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2498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9947"/>
            <a:ext cx="8229600" cy="1143000"/>
          </a:xfrm>
        </p:spPr>
        <p:txBody>
          <a:bodyPr>
            <a:normAutofit/>
          </a:bodyPr>
          <a:lstStyle/>
          <a:p>
            <a:r>
              <a:rPr lang="en-US" sz="3100" b="1" dirty="0">
                <a:solidFill>
                  <a:schemeClr val="tx2">
                    <a:lumMod val="75000"/>
                  </a:schemeClr>
                </a:solidFill>
                <a:latin typeface="Times New Roman" panose="02020603050405020304" pitchFamily="18" charset="0"/>
                <a:cs typeface="Times New Roman" panose="02020603050405020304" pitchFamily="18" charset="0"/>
              </a:rPr>
              <a:t>Workforce Solutions Offices</a:t>
            </a:r>
          </a:p>
        </p:txBody>
      </p:sp>
      <p:sp>
        <p:nvSpPr>
          <p:cNvPr id="4" name="TextBox 3"/>
          <p:cNvSpPr txBox="1"/>
          <p:nvPr/>
        </p:nvSpPr>
        <p:spPr>
          <a:xfrm>
            <a:off x="0" y="1600199"/>
            <a:ext cx="4572000" cy="4031873"/>
          </a:xfrm>
          <a:prstGeom prst="rect">
            <a:avLst/>
          </a:prstGeom>
          <a:noFill/>
        </p:spPr>
        <p:txBody>
          <a:bodyPr wrap="square" rtlCol="0">
            <a:spAutoFit/>
          </a:bodyPr>
          <a:lstStyle/>
          <a:p>
            <a:pPr marL="914400" lvl="1" indent="-457200">
              <a:buFontTx/>
              <a:buAutoNum type="arabicPeriod"/>
            </a:pPr>
            <a:r>
              <a:rPr lang="en-US" sz="2400" b="1" dirty="0">
                <a:solidFill>
                  <a:schemeClr val="tx2">
                    <a:lumMod val="75000"/>
                  </a:schemeClr>
                </a:solidFill>
                <a:latin typeface="Times New Roman" panose="02020603050405020304" pitchFamily="18" charset="0"/>
                <a:cs typeface="Times New Roman" panose="02020603050405020304" pitchFamily="18" charset="0"/>
              </a:rPr>
              <a:t>WFS Edinburg Office</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2719 W. University Dr.</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(956) 380-0008</a:t>
            </a:r>
          </a:p>
          <a:p>
            <a:pPr marL="914400" lvl="1" indent="-457200">
              <a:buFontTx/>
              <a:buAutoNum type="arabicPeriod"/>
            </a:pPr>
            <a:r>
              <a:rPr lang="en-US" sz="2400" b="1" dirty="0">
                <a:solidFill>
                  <a:schemeClr val="tx2">
                    <a:lumMod val="75000"/>
                  </a:schemeClr>
                </a:solidFill>
                <a:latin typeface="Times New Roman" panose="02020603050405020304" pitchFamily="18" charset="0"/>
                <a:cs typeface="Times New Roman" panose="02020603050405020304" pitchFamily="18" charset="0"/>
              </a:rPr>
              <a:t>WFS Mission Office</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901 Travis St., Ste.7</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(956) 519-4300</a:t>
            </a:r>
          </a:p>
          <a:p>
            <a:pPr marL="914400" lvl="1" indent="-457200">
              <a:buFontTx/>
              <a:buAutoNum type="arabicPeriod"/>
            </a:pPr>
            <a:r>
              <a:rPr lang="en-US" sz="2400" b="1" dirty="0">
                <a:solidFill>
                  <a:schemeClr val="tx2">
                    <a:lumMod val="75000"/>
                  </a:schemeClr>
                </a:solidFill>
                <a:latin typeface="Times New Roman" panose="02020603050405020304" pitchFamily="18" charset="0"/>
                <a:cs typeface="Times New Roman" panose="02020603050405020304" pitchFamily="18" charset="0"/>
              </a:rPr>
              <a:t>WFS Weslaco Office</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2290 W. Pike Blvd #100</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(956) 969-6100</a:t>
            </a:r>
          </a:p>
          <a:p>
            <a:pPr marL="914400" lvl="1" indent="-457200">
              <a:buFontTx/>
              <a:buAutoNum type="arabicPeriod"/>
            </a:pPr>
            <a:r>
              <a:rPr lang="en-US" sz="2400" b="1" dirty="0">
                <a:solidFill>
                  <a:schemeClr val="tx2">
                    <a:lumMod val="75000"/>
                  </a:schemeClr>
                </a:solidFill>
                <a:latin typeface="Times New Roman" panose="02020603050405020304" pitchFamily="18" charset="0"/>
                <a:cs typeface="Times New Roman" panose="02020603050405020304" pitchFamily="18" charset="0"/>
              </a:rPr>
              <a:t>WFS Starr County Office</a:t>
            </a:r>
          </a:p>
          <a:p>
            <a:pPr lvl="1"/>
            <a:r>
              <a:rPr lang="en-US" sz="2000" dirty="0">
                <a:solidFill>
                  <a:schemeClr val="tx2">
                    <a:lumMod val="75000"/>
                  </a:schemeClr>
                </a:solidFill>
                <a:latin typeface="Times New Roman" panose="02020603050405020304" pitchFamily="18" charset="0"/>
                <a:cs typeface="Times New Roman" panose="02020603050405020304" pitchFamily="18" charset="0"/>
              </a:rPr>
              <a:t>	5408 Brand St., Ste. 1</a:t>
            </a:r>
          </a:p>
          <a:p>
            <a:pPr lvl="1"/>
            <a:r>
              <a:rPr lang="en-US" sz="2000" dirty="0">
                <a:solidFill>
                  <a:schemeClr val="tx2">
                    <a:lumMod val="75000"/>
                  </a:schemeClr>
                </a:solidFill>
                <a:latin typeface="Times New Roman" panose="02020603050405020304" pitchFamily="18" charset="0"/>
                <a:cs typeface="Times New Roman" panose="02020603050405020304" pitchFamily="18" charset="0"/>
              </a:rPr>
              <a:t>	(956) 487-9100</a:t>
            </a:r>
            <a:endParaRPr lang="en-US" sz="24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058168" y="1600199"/>
            <a:ext cx="4940866" cy="2123658"/>
          </a:xfrm>
          <a:prstGeom prst="rect">
            <a:avLst/>
          </a:prstGeom>
          <a:noFill/>
        </p:spPr>
        <p:txBody>
          <a:bodyPr wrap="square" rtlCol="0">
            <a:spAutoFit/>
          </a:bodyPr>
          <a:lstStyle/>
          <a:p>
            <a:pPr marL="914400" lvl="1" indent="-457200">
              <a:buAutoNum type="arabicPeriod" startAt="5"/>
            </a:pPr>
            <a:r>
              <a:rPr lang="en-US" sz="2400" b="1" dirty="0">
                <a:solidFill>
                  <a:schemeClr val="tx2">
                    <a:lumMod val="75000"/>
                  </a:schemeClr>
                </a:solidFill>
                <a:latin typeface="Times New Roman" panose="02020603050405020304" pitchFamily="18" charset="0"/>
                <a:cs typeface="Times New Roman" panose="02020603050405020304" pitchFamily="18" charset="0"/>
              </a:rPr>
              <a:t>WFS Willacy County Office</a:t>
            </a:r>
          </a:p>
          <a:p>
            <a:pPr lvl="1"/>
            <a:r>
              <a:rPr lang="en-US" sz="2400" b="1" dirty="0">
                <a:solidFill>
                  <a:schemeClr val="tx2">
                    <a:lumMod val="75000"/>
                  </a:schemeClr>
                </a:solidFill>
                <a:latin typeface="Times New Roman" panose="02020603050405020304" pitchFamily="18" charset="0"/>
                <a:cs typeface="Times New Roman" panose="02020603050405020304" pitchFamily="18" charset="0"/>
              </a:rPr>
              <a:t>      </a:t>
            </a:r>
            <a:r>
              <a:rPr lang="en-US" sz="2000" dirty="0">
                <a:solidFill>
                  <a:schemeClr val="tx2">
                    <a:lumMod val="75000"/>
                  </a:schemeClr>
                </a:solidFill>
                <a:latin typeface="Times New Roman" panose="02020603050405020304" pitchFamily="18" charset="0"/>
                <a:cs typeface="Times New Roman" panose="02020603050405020304" pitchFamily="18" charset="0"/>
              </a:rPr>
              <a:t>700 FM 3168, Ste. 3</a:t>
            </a:r>
          </a:p>
          <a:p>
            <a:pPr lvl="2"/>
            <a:r>
              <a:rPr lang="en-US" sz="2000" dirty="0">
                <a:solidFill>
                  <a:schemeClr val="tx2">
                    <a:lumMod val="75000"/>
                  </a:schemeClr>
                </a:solidFill>
                <a:latin typeface="Times New Roman" panose="02020603050405020304" pitchFamily="18" charset="0"/>
                <a:cs typeface="Times New Roman" panose="02020603050405020304" pitchFamily="18" charset="0"/>
              </a:rPr>
              <a:t>(956) 689-3412</a:t>
            </a:r>
          </a:p>
          <a:p>
            <a:pPr lvl="2"/>
            <a:endParaRPr lang="en-US" sz="2000" b="1" dirty="0">
              <a:solidFill>
                <a:schemeClr val="tx2">
                  <a:lumMod val="75000"/>
                </a:schemeClr>
              </a:solidFill>
              <a:latin typeface="Times New Roman" panose="02020603050405020304" pitchFamily="18" charset="0"/>
              <a:cs typeface="Times New Roman" panose="02020603050405020304" pitchFamily="18" charset="0"/>
            </a:endParaRPr>
          </a:p>
          <a:p>
            <a:pPr lvl="2"/>
            <a:endParaRPr lang="en-US" sz="2000" b="1" dirty="0">
              <a:solidFill>
                <a:schemeClr val="tx2">
                  <a:lumMod val="75000"/>
                </a:schemeClr>
              </a:solidFill>
              <a:latin typeface="Times New Roman" panose="02020603050405020304" pitchFamily="18" charset="0"/>
              <a:cs typeface="Times New Roman" panose="02020603050405020304" pitchFamily="18" charset="0"/>
            </a:endParaRPr>
          </a:p>
          <a:p>
            <a:pPr lvl="2" indent="-282575" algn="ctr"/>
            <a:r>
              <a:rPr lang="en-US" sz="2400" b="1" dirty="0">
                <a:solidFill>
                  <a:schemeClr val="tx2">
                    <a:lumMod val="75000"/>
                  </a:schemeClr>
                </a:solidFill>
                <a:latin typeface="Times New Roman" panose="02020603050405020304" pitchFamily="18" charset="0"/>
                <a:cs typeface="Times New Roman" panose="02020603050405020304" pitchFamily="18" charset="0"/>
              </a:rPr>
              <a:t>Toll Free: (877) 687-1121</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9861" y="4322619"/>
            <a:ext cx="3825107" cy="1845228"/>
          </a:xfrm>
          <a:prstGeom prst="rect">
            <a:avLst/>
          </a:prstGeom>
        </p:spPr>
      </p:pic>
    </p:spTree>
    <p:extLst>
      <p:ext uri="{BB962C8B-B14F-4D97-AF65-F5344CB8AC3E}">
        <p14:creationId xmlns:p14="http://schemas.microsoft.com/office/powerpoint/2010/main" val="2000453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fontScale="85000" lnSpcReduction="10000"/>
          </a:bodyPr>
          <a:lstStyle/>
          <a:p>
            <a:pPr marL="0" indent="0">
              <a:buNone/>
            </a:pPr>
            <a:r>
              <a:rPr lang="en-US" sz="2400" b="1" dirty="0"/>
              <a:t>A couple reminders:</a:t>
            </a:r>
          </a:p>
          <a:p>
            <a:pPr marL="0" indent="0">
              <a:buNone/>
            </a:pPr>
            <a:endParaRPr lang="en-US" sz="2600" b="1" dirty="0"/>
          </a:p>
          <a:p>
            <a:pPr marL="800100" lvl="1" indent="-342900">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You have been muted when you joined the call. </a:t>
            </a:r>
          </a:p>
          <a:p>
            <a:pPr marL="800100" lvl="1" indent="-342900">
              <a:spcBef>
                <a:spcPts val="0"/>
              </a:spcBef>
              <a:buFont typeface="Symbol" panose="05050102010706020507" pitchFamily="18" charset="2"/>
              <a:buChar char=""/>
            </a:pPr>
            <a:endParaRPr lang="en-US" sz="2600" dirty="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This webinar will be recorded for future viewing.</a:t>
            </a:r>
          </a:p>
          <a:p>
            <a:pPr marL="800100" lvl="1" indent="-342900">
              <a:spcBef>
                <a:spcPts val="0"/>
              </a:spcBef>
              <a:buFont typeface="Symbol" panose="05050102010706020507" pitchFamily="18" charset="2"/>
              <a:buChar char=""/>
            </a:pPr>
            <a:endParaRPr lang="en-US" sz="2600" dirty="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Please type any questions into the Q&amp;A or chat box.</a:t>
            </a:r>
          </a:p>
          <a:p>
            <a:pPr marL="800100" lvl="1" indent="-342900">
              <a:spcBef>
                <a:spcPts val="0"/>
              </a:spcBef>
              <a:buFont typeface="Symbol" panose="05050102010706020507" pitchFamily="18" charset="2"/>
              <a:buChar char=""/>
            </a:pPr>
            <a:endParaRPr lang="en-US" sz="2600" dirty="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Closed Captions are available, to activate click the CC button. Para </a:t>
            </a:r>
            <a:r>
              <a:rPr lang="en-US" sz="2600" dirty="0" err="1">
                <a:ea typeface="Calibri" panose="020F0502020204030204" pitchFamily="34" charset="0"/>
                <a:cs typeface="Times New Roman" panose="02020603050405020304" pitchFamily="18" charset="0"/>
              </a:rPr>
              <a:t>subtitulos</a:t>
            </a:r>
            <a:r>
              <a:rPr lang="en-US" sz="2600" dirty="0">
                <a:ea typeface="Calibri" panose="020F0502020204030204" pitchFamily="34" charset="0"/>
                <a:cs typeface="Times New Roman" panose="02020603050405020304" pitchFamily="18" charset="0"/>
              </a:rPr>
              <a:t> </a:t>
            </a:r>
            <a:r>
              <a:rPr lang="en-US" sz="2600" dirty="0" err="1">
                <a:ea typeface="Calibri" panose="020F0502020204030204" pitchFamily="34" charset="0"/>
                <a:cs typeface="Times New Roman" panose="02020603050405020304" pitchFamily="18" charset="0"/>
              </a:rPr>
              <a:t>en</a:t>
            </a:r>
            <a:r>
              <a:rPr lang="en-US" sz="2600" dirty="0">
                <a:ea typeface="Calibri" panose="020F0502020204030204" pitchFamily="34" charset="0"/>
                <a:cs typeface="Times New Roman" panose="02020603050405020304" pitchFamily="18" charset="0"/>
              </a:rPr>
              <a:t> </a:t>
            </a:r>
            <a:r>
              <a:rPr lang="en-US" sz="2600" dirty="0" err="1">
                <a:ea typeface="Calibri" panose="020F0502020204030204" pitchFamily="34" charset="0"/>
                <a:cs typeface="Times New Roman" panose="02020603050405020304" pitchFamily="18" charset="0"/>
              </a:rPr>
              <a:t>Español</a:t>
            </a:r>
            <a:r>
              <a:rPr lang="en-US" sz="2600" dirty="0">
                <a:ea typeface="Calibri" panose="020F0502020204030204" pitchFamily="34" charset="0"/>
                <a:cs typeface="Times New Roman" panose="02020603050405020304" pitchFamily="18" charset="0"/>
              </a:rPr>
              <a:t>, </a:t>
            </a:r>
            <a:r>
              <a:rPr lang="es-ES" sz="2600" dirty="0">
                <a:ea typeface="Calibri" panose="020F0502020204030204" pitchFamily="34" charset="0"/>
                <a:cs typeface="Times New Roman" panose="02020603050405020304" pitchFamily="18" charset="0"/>
              </a:rPr>
              <a:t>por favor de abrir el enlace que se encuentra en el chat: </a:t>
            </a:r>
            <a:r>
              <a:rPr lang="en-US" sz="2600" u="sng" dirty="0">
                <a:solidFill>
                  <a:srgbClr val="0000FF"/>
                </a:solidFill>
                <a:ea typeface="Times New Roman" panose="02020603050405020304" pitchFamily="18" charset="0"/>
                <a:hlinkClick r:id="rId2">
                  <a:extLst>
                    <a:ext uri="{A12FA001-AC4F-418D-AE19-62706E023703}">
                      <ahyp:hlinkClr xmlns:ahyp="http://schemas.microsoft.com/office/drawing/2018/hyperlinkcolor" val="tx"/>
                    </a:ext>
                  </a:extLst>
                </a:hlinkClick>
              </a:rPr>
              <a:t>bit.ly/</a:t>
            </a:r>
            <a:r>
              <a:rPr lang="en-US" sz="2600" u="sng" dirty="0" err="1">
                <a:solidFill>
                  <a:srgbClr val="0000FF"/>
                </a:solidFill>
                <a:ea typeface="Times New Roman" panose="02020603050405020304" pitchFamily="18" charset="0"/>
                <a:hlinkClick r:id="rId2">
                  <a:extLst>
                    <a:ext uri="{A12FA001-AC4F-418D-AE19-62706E023703}">
                      <ahyp:hlinkClr xmlns:ahyp="http://schemas.microsoft.com/office/drawing/2018/hyperlinkcolor" val="tx"/>
                    </a:ext>
                  </a:extLst>
                </a:hlinkClick>
              </a:rPr>
              <a:t>VirtualTransitionFair</a:t>
            </a:r>
            <a:r>
              <a:rPr lang="en-US" sz="2600" dirty="0">
                <a:ea typeface="Calibri" panose="020F0502020204030204" pitchFamily="34" charset="0"/>
                <a:cs typeface="Times New Roman" panose="02020603050405020304" pitchFamily="18" charset="0"/>
              </a:rPr>
              <a:t>.</a:t>
            </a:r>
          </a:p>
          <a:p>
            <a:pPr marL="457200" lvl="1" indent="0">
              <a:spcBef>
                <a:spcPts val="0"/>
              </a:spcBef>
              <a:buNone/>
            </a:pPr>
            <a:endParaRPr lang="en-US" sz="2600" dirty="0">
              <a:ea typeface="Calibri" panose="020F0502020204030204" pitchFamily="34" charset="0"/>
              <a:cs typeface="Times New Roman" panose="02020603050405020304" pitchFamily="18" charset="0"/>
            </a:endParaRPr>
          </a:p>
          <a:p>
            <a:pPr marL="800100" lvl="1" indent="-342900">
              <a:spcBef>
                <a:spcPts val="0"/>
              </a:spcBef>
              <a:spcAft>
                <a:spcPts val="1000"/>
              </a:spcAft>
              <a:buFont typeface="Symbol" panose="05050102010706020507" pitchFamily="18" charset="2"/>
              <a:buChar char=""/>
            </a:pPr>
            <a:r>
              <a:rPr lang="en-US" sz="2600" dirty="0">
                <a:ea typeface="Calibri" panose="020F0502020204030204" pitchFamily="34" charset="0"/>
                <a:cs typeface="Times New Roman" panose="02020603050405020304" pitchFamily="18" charset="0"/>
              </a:rPr>
              <a:t>If you have not received copy of slides, email us at: </a:t>
            </a:r>
            <a:r>
              <a:rPr lang="en-US" sz="2600" u="sng" dirty="0">
                <a:ea typeface="Calibri" panose="020F0502020204030204" pitchFamily="34" charset="0"/>
                <a:cs typeface="Times New Roman" panose="02020603050405020304" pitchFamily="18" charset="0"/>
                <a:hlinkClick r:id="rId3"/>
              </a:rPr>
              <a:t>navigators@wfsolutions.org</a:t>
            </a:r>
            <a:r>
              <a:rPr lang="en-US" sz="2600" dirty="0">
                <a:ea typeface="Calibri" panose="020F0502020204030204" pitchFamily="34" charset="0"/>
                <a:cs typeface="Times New Roman" panose="02020603050405020304" pitchFamily="18" charset="0"/>
              </a:rPr>
              <a:t> </a:t>
            </a:r>
          </a:p>
          <a:p>
            <a:endParaRPr lang="en-US" dirty="0"/>
          </a:p>
          <a:p>
            <a:endParaRPr lang="en-US" sz="400" dirty="0"/>
          </a:p>
        </p:txBody>
      </p:sp>
    </p:spTree>
    <p:extLst>
      <p:ext uri="{BB962C8B-B14F-4D97-AF65-F5344CB8AC3E}">
        <p14:creationId xmlns:p14="http://schemas.microsoft.com/office/powerpoint/2010/main" val="2779508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69" y="163802"/>
            <a:ext cx="8229600" cy="1143000"/>
          </a:xfrm>
        </p:spPr>
        <p:txBody>
          <a:bodyPr>
            <a:normAutofit/>
          </a:bodyPr>
          <a:lstStyle/>
          <a:p>
            <a:r>
              <a:rPr lang="en-US" dirty="0">
                <a:solidFill>
                  <a:schemeClr val="tx2"/>
                </a:solidFill>
                <a:latin typeface="Times New Roman" panose="02020603050405020304" pitchFamily="18" charset="0"/>
                <a:cs typeface="Times New Roman" panose="02020603050405020304" pitchFamily="18" charset="0"/>
              </a:rPr>
              <a:t>Child Care Services </a:t>
            </a:r>
            <a:endParaRPr lang="en-US" b="1" dirty="0">
              <a:solidFill>
                <a:schemeClr val="tx2"/>
              </a:solidFill>
              <a:latin typeface="Times New Roman" panose="02020603050405020304" pitchFamily="18" charset="0"/>
              <a:cs typeface="Times New Roman" panose="02020603050405020304" pitchFamily="18" charset="0"/>
            </a:endParaRPr>
          </a:p>
        </p:txBody>
      </p:sp>
      <p:sp>
        <p:nvSpPr>
          <p:cNvPr id="4" name="Content Placeholder 1"/>
          <p:cNvSpPr txBox="1">
            <a:spLocks/>
          </p:cNvSpPr>
          <p:nvPr/>
        </p:nvSpPr>
        <p:spPr>
          <a:xfrm>
            <a:off x="140373" y="1981201"/>
            <a:ext cx="8892791" cy="35883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500" dirty="0">
              <a:solidFill>
                <a:schemeClr val="tx2">
                  <a:lumMod val="75000"/>
                </a:schemeClr>
              </a:solidFill>
              <a:latin typeface="Times New Roman" panose="02020603050405020304" pitchFamily="18" charset="0"/>
              <a:cs typeface="Times New Roman" panose="02020603050405020304" pitchFamily="18" charset="0"/>
            </a:endParaRPr>
          </a:p>
          <a:p>
            <a:pPr lvl="1"/>
            <a:endParaRPr lang="en-US" sz="2200" i="1" dirty="0">
              <a:latin typeface="Calibri" pitchFamily="34" charset="0"/>
            </a:endParaRPr>
          </a:p>
        </p:txBody>
      </p:sp>
      <p:sp>
        <p:nvSpPr>
          <p:cNvPr id="3" name="Date Placeholder 2"/>
          <p:cNvSpPr>
            <a:spLocks noGrp="1"/>
          </p:cNvSpPr>
          <p:nvPr>
            <p:ph type="dt" sz="half" idx="10"/>
          </p:nvPr>
        </p:nvSpPr>
        <p:spPr/>
        <p:txBody>
          <a:bodyPr/>
          <a:lstStyle/>
          <a:p>
            <a:endParaRPr lang="en-US" dirty="0"/>
          </a:p>
        </p:txBody>
      </p:sp>
      <p:sp>
        <p:nvSpPr>
          <p:cNvPr id="8" name="TextBox 7"/>
          <p:cNvSpPr txBox="1"/>
          <p:nvPr/>
        </p:nvSpPr>
        <p:spPr>
          <a:xfrm>
            <a:off x="657225" y="1800227"/>
            <a:ext cx="7329488" cy="369332"/>
          </a:xfrm>
          <a:prstGeom prst="rect">
            <a:avLst/>
          </a:prstGeom>
          <a:noFill/>
        </p:spPr>
        <p:txBody>
          <a:bodyPr wrap="square" rtlCol="0">
            <a:spAutoFit/>
          </a:bodyPr>
          <a:lstStyle/>
          <a:p>
            <a:r>
              <a:rPr lang="en-US" dirty="0"/>
              <a:t>	</a:t>
            </a:r>
          </a:p>
        </p:txBody>
      </p:sp>
      <p:sp>
        <p:nvSpPr>
          <p:cNvPr id="5" name="Date Placeholder 4"/>
          <p:cNvSpPr>
            <a:spLocks noGrp="1"/>
          </p:cNvSpPr>
          <p:nvPr>
            <p:ph type="dt" sz="half" idx="10"/>
          </p:nvPr>
        </p:nvSpPr>
        <p:spPr/>
        <p:txBody>
          <a:bodyPr/>
          <a:lstStyle/>
          <a:p>
            <a:endParaRPr lang="en-US" dirty="0"/>
          </a:p>
        </p:txBody>
      </p:sp>
      <p:sp>
        <p:nvSpPr>
          <p:cNvPr id="6" name="Date Placeholder 5"/>
          <p:cNvSpPr>
            <a:spLocks noGrp="1"/>
          </p:cNvSpPr>
          <p:nvPr>
            <p:ph type="dt" sz="half" idx="10"/>
          </p:nvPr>
        </p:nvSpPr>
        <p:spPr/>
        <p:txBody>
          <a:bodyPr/>
          <a:lstStyle/>
          <a:p>
            <a:endParaRPr lang="en-US" dirty="0"/>
          </a:p>
        </p:txBody>
      </p:sp>
      <p:pic>
        <p:nvPicPr>
          <p:cNvPr id="11" name="Picture 10"/>
          <p:cNvPicPr/>
          <p:nvPr/>
        </p:nvPicPr>
        <p:blipFill rotWithShape="1">
          <a:blip r:embed="rId2"/>
          <a:srcRect l="13412" t="12100" r="13629" b="4519"/>
          <a:stretch/>
        </p:blipFill>
        <p:spPr bwMode="auto">
          <a:xfrm>
            <a:off x="616655" y="1563280"/>
            <a:ext cx="7940225" cy="50495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2082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82" y="149947"/>
            <a:ext cx="8229600" cy="1143000"/>
          </a:xfrm>
        </p:spPr>
        <p:txBody>
          <a:bodyPr>
            <a:normAutofit/>
          </a:bodyPr>
          <a:lstStyle/>
          <a:p>
            <a:r>
              <a:rPr lang="en-US" sz="4000" b="1" dirty="0">
                <a:solidFill>
                  <a:schemeClr val="tx2">
                    <a:lumMod val="75000"/>
                  </a:schemeClr>
                </a:solidFill>
                <a:latin typeface="Times New Roman" panose="02020603050405020304" pitchFamily="18" charset="0"/>
                <a:cs typeface="Times New Roman" panose="02020603050405020304" pitchFamily="18" charset="0"/>
              </a:rPr>
              <a:t>Important Reminder!</a:t>
            </a:r>
          </a:p>
        </p:txBody>
      </p:sp>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solidFill>
                  <a:schemeClr val="tx2">
                    <a:lumMod val="75000"/>
                  </a:schemeClr>
                </a:solidFill>
                <a:latin typeface="Times New Roman" panose="02020603050405020304" pitchFamily="18" charset="0"/>
                <a:cs typeface="Times New Roman" panose="02020603050405020304" pitchFamily="18" charset="0"/>
              </a:rPr>
              <a:t>If you secure employment, be sure to notify a</a:t>
            </a:r>
          </a:p>
          <a:p>
            <a:pPr marL="0" indent="0" algn="ctr">
              <a:buFont typeface="Arial" panose="020B0604020202020204" pitchFamily="34" charset="0"/>
              <a:buNone/>
            </a:pPr>
            <a:r>
              <a:rPr lang="en-US" sz="2400" dirty="0">
                <a:solidFill>
                  <a:schemeClr val="tx2">
                    <a:lumMod val="75000"/>
                  </a:schemeClr>
                </a:solidFill>
                <a:latin typeface="Times New Roman" panose="02020603050405020304" pitchFamily="18" charset="0"/>
                <a:cs typeface="Times New Roman" panose="02020603050405020304" pitchFamily="18" charset="0"/>
              </a:rPr>
              <a:t>WFS staff member.</a:t>
            </a:r>
          </a:p>
          <a:p>
            <a:pPr marL="0" indent="0">
              <a:buFont typeface="Arial" panose="020B0604020202020204" pitchFamily="34" charset="0"/>
              <a:buNone/>
            </a:pPr>
            <a:endParaRPr lang="en-US" sz="4000" dirty="0"/>
          </a:p>
          <a:p>
            <a:pPr marL="0" indent="0">
              <a:buFont typeface="Arial" panose="020B0604020202020204" pitchFamily="34" charset="0"/>
              <a:buNone/>
            </a:pPr>
            <a:endParaRPr lang="en-US" sz="4000" dirty="0"/>
          </a:p>
        </p:txBody>
      </p:sp>
      <p:pic>
        <p:nvPicPr>
          <p:cNvPr id="1027" name="Picture 3" descr="C:\Users\mvela1256\Pictures\businesswoman-working-computer-office-getting.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06" t="2931" r="7895" b="5135"/>
          <a:stretch/>
        </p:blipFill>
        <p:spPr bwMode="auto">
          <a:xfrm>
            <a:off x="1979270" y="2826099"/>
            <a:ext cx="4888527" cy="3448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03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Equal Opportunity</a:t>
            </a:r>
          </a:p>
        </p:txBody>
      </p:sp>
      <p:sp>
        <p:nvSpPr>
          <p:cNvPr id="3" name="Rectangle 2"/>
          <p:cNvSpPr/>
          <p:nvPr/>
        </p:nvSpPr>
        <p:spPr>
          <a:xfrm>
            <a:off x="665018" y="1870364"/>
            <a:ext cx="7758545" cy="3416320"/>
          </a:xfrm>
          <a:prstGeom prst="rect">
            <a:avLst/>
          </a:prstGeom>
        </p:spPr>
        <p:txBody>
          <a:bodyPr wrap="square">
            <a:spAutoFit/>
          </a:bodyPr>
          <a:lstStyle/>
          <a:p>
            <a:pPr algn="ctr"/>
            <a:r>
              <a:rPr lang="en-US" sz="2400" b="1" dirty="0"/>
              <a:t>EQUAL OPPORTUNITY IS THE LAW</a:t>
            </a:r>
          </a:p>
          <a:p>
            <a:pPr algn="ctr"/>
            <a:r>
              <a:rPr lang="en-US" sz="2400" dirty="0"/>
              <a:t>Lower Rio Grande Valley Workforce Development Board</a:t>
            </a:r>
          </a:p>
          <a:p>
            <a:pPr algn="ctr"/>
            <a:r>
              <a:rPr lang="en-US" sz="2400" dirty="0"/>
              <a:t>dba Workforce Solutions</a:t>
            </a:r>
          </a:p>
          <a:p>
            <a:pPr algn="ctr"/>
            <a:r>
              <a:rPr lang="en-US" sz="2400" dirty="0"/>
              <a:t>is an equal opportunity employer/program</a:t>
            </a:r>
          </a:p>
          <a:p>
            <a:pPr algn="ctr"/>
            <a:r>
              <a:rPr lang="en-US" sz="2400" dirty="0"/>
              <a:t>and auxiliary aids and services are available upon request</a:t>
            </a:r>
          </a:p>
          <a:p>
            <a:pPr algn="ctr"/>
            <a:r>
              <a:rPr lang="en-US" sz="2400" dirty="0"/>
              <a:t>to individuals with disabilities.</a:t>
            </a:r>
          </a:p>
          <a:p>
            <a:pPr algn="ctr"/>
            <a:r>
              <a:rPr lang="en-US" sz="2400" dirty="0"/>
              <a:t>TTY/TDD via RELAY Texas service at 711</a:t>
            </a:r>
          </a:p>
          <a:p>
            <a:pPr algn="ctr"/>
            <a:r>
              <a:rPr lang="en-US" sz="2400" dirty="0"/>
              <a:t>or</a:t>
            </a:r>
          </a:p>
          <a:p>
            <a:pPr algn="ctr"/>
            <a:r>
              <a:rPr lang="en-US" sz="2400" dirty="0"/>
              <a:t>(TDD) 1-800-735-2989/1-800-735-2988 (voice).</a:t>
            </a:r>
            <a:endParaRPr lang="en-US" sz="2400" dirty="0">
              <a:effectLst/>
            </a:endParaRPr>
          </a:p>
        </p:txBody>
      </p:sp>
    </p:spTree>
    <p:extLst>
      <p:ext uri="{BB962C8B-B14F-4D97-AF65-F5344CB8AC3E}">
        <p14:creationId xmlns:p14="http://schemas.microsoft.com/office/powerpoint/2010/main" val="3463184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45005" y="4572000"/>
            <a:ext cx="5475250" cy="1961230"/>
          </a:xfrm>
        </p:spPr>
        <p:txBody>
          <a:bodyPr>
            <a:noAutofit/>
          </a:bodyPr>
          <a:lstStyle/>
          <a:p>
            <a:r>
              <a:rPr lang="en-US" sz="4800" dirty="0">
                <a:solidFill>
                  <a:schemeClr val="tx2">
                    <a:lumMod val="75000"/>
                  </a:schemeClr>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3668225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109" y="136092"/>
            <a:ext cx="8229600" cy="1143000"/>
          </a:xfrm>
        </p:spPr>
        <p:txBody>
          <a:bodyPr>
            <a:normAutofit/>
          </a:bodyPr>
          <a:lstStyle/>
          <a:p>
            <a:r>
              <a:rPr lang="en-US" sz="2800" b="1" dirty="0">
                <a:solidFill>
                  <a:schemeClr val="tx2">
                    <a:lumMod val="75000"/>
                  </a:schemeClr>
                </a:solidFill>
                <a:latin typeface="Times New Roman" panose="02020603050405020304" pitchFamily="18" charset="0"/>
                <a:cs typeface="Times New Roman" panose="02020603050405020304" pitchFamily="18" charset="0"/>
              </a:rPr>
              <a:t>Contact Information</a:t>
            </a:r>
          </a:p>
        </p:txBody>
      </p:sp>
      <p:sp>
        <p:nvSpPr>
          <p:cNvPr id="4" name="Content Placeholder 1"/>
          <p:cNvSpPr txBox="1">
            <a:spLocks/>
          </p:cNvSpPr>
          <p:nvPr/>
        </p:nvSpPr>
        <p:spPr>
          <a:xfrm>
            <a:off x="384109" y="1286189"/>
            <a:ext cx="8331266" cy="467674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400" dirty="0">
              <a:solidFill>
                <a:schemeClr val="tx1"/>
              </a:solidFill>
            </a:endParaRPr>
          </a:p>
          <a:p>
            <a:pPr algn="ctr"/>
            <a:r>
              <a:rPr lang="en-US" sz="2800" dirty="0">
                <a:solidFill>
                  <a:srgbClr val="17375E"/>
                </a:solidFill>
                <a:latin typeface="Times New Roman" panose="02020603050405020304" pitchFamily="18" charset="0"/>
                <a:cs typeface="Times New Roman" panose="02020603050405020304" pitchFamily="18" charset="0"/>
              </a:rPr>
              <a:t>Mere Vela </a:t>
            </a:r>
          </a:p>
          <a:p>
            <a:pPr algn="ctr"/>
            <a:r>
              <a:rPr lang="en-US" sz="2800" i="1" dirty="0">
                <a:solidFill>
                  <a:srgbClr val="17375E"/>
                </a:solidFill>
                <a:latin typeface="Times New Roman" panose="02020603050405020304" pitchFamily="18" charset="0"/>
                <a:cs typeface="Times New Roman" panose="02020603050405020304" pitchFamily="18" charset="0"/>
              </a:rPr>
              <a:t>Community Liaison</a:t>
            </a:r>
          </a:p>
          <a:p>
            <a:pPr algn="ctr"/>
            <a:endParaRPr lang="en-US" sz="2800" dirty="0">
              <a:solidFill>
                <a:srgbClr val="17375E"/>
              </a:solidFill>
              <a:latin typeface="Times New Roman" panose="02020603050405020304" pitchFamily="18" charset="0"/>
              <a:cs typeface="Times New Roman" panose="02020603050405020304" pitchFamily="18" charset="0"/>
            </a:endParaRPr>
          </a:p>
          <a:p>
            <a:pPr algn="ctr"/>
            <a:r>
              <a:rPr lang="en-US" sz="2800" dirty="0">
                <a:solidFill>
                  <a:srgbClr val="17375E"/>
                </a:solidFill>
                <a:latin typeface="Times New Roman" panose="02020603050405020304" pitchFamily="18" charset="0"/>
                <a:cs typeface="Times New Roman" panose="02020603050405020304" pitchFamily="18" charset="0"/>
              </a:rPr>
              <a:t>Office: (956) 928-5000</a:t>
            </a:r>
          </a:p>
          <a:p>
            <a:pPr algn="ctr"/>
            <a:r>
              <a:rPr lang="en-US" sz="2800" dirty="0">
                <a:solidFill>
                  <a:srgbClr val="17375E"/>
                </a:solidFill>
                <a:latin typeface="Times New Roman" panose="02020603050405020304" pitchFamily="18" charset="0"/>
                <a:cs typeface="Times New Roman" panose="02020603050405020304" pitchFamily="18" charset="0"/>
              </a:rPr>
              <a:t>Mobile: (956) 638-1024</a:t>
            </a:r>
          </a:p>
          <a:p>
            <a:pPr algn="ctr"/>
            <a:r>
              <a:rPr lang="en-US" sz="2800" dirty="0">
                <a:solidFill>
                  <a:srgbClr val="17375E"/>
                </a:solidFill>
                <a:latin typeface="Times New Roman" panose="02020603050405020304" pitchFamily="18" charset="0"/>
                <a:cs typeface="Times New Roman" panose="02020603050405020304" pitchFamily="18" charset="0"/>
              </a:rPr>
              <a:t>E-mail: mere.vela@WFSolutions.org</a:t>
            </a:r>
          </a:p>
          <a:p>
            <a:pPr algn="ctr"/>
            <a:endParaRPr lang="en-US" sz="2800" dirty="0">
              <a:solidFill>
                <a:srgbClr val="17375E"/>
              </a:solidFill>
              <a:latin typeface="Times New Roman" panose="02020603050405020304" pitchFamily="18" charset="0"/>
              <a:cs typeface="Times New Roman" panose="02020603050405020304" pitchFamily="18" charset="0"/>
            </a:endParaRPr>
          </a:p>
          <a:p>
            <a:pPr algn="ctr"/>
            <a:r>
              <a:rPr lang="en-US" sz="2800" dirty="0">
                <a:solidFill>
                  <a:srgbClr val="17375E"/>
                </a:solidFill>
                <a:latin typeface="Times New Roman" panose="02020603050405020304" pitchFamily="18" charset="0"/>
                <a:cs typeface="Times New Roman" panose="02020603050405020304" pitchFamily="18" charset="0"/>
              </a:rPr>
              <a:t>Online: WFSolutions.org</a:t>
            </a:r>
          </a:p>
          <a:p>
            <a:pPr algn="ctr"/>
            <a:r>
              <a:rPr lang="en-US" sz="2800" dirty="0">
                <a:solidFill>
                  <a:srgbClr val="17375E"/>
                </a:solidFill>
                <a:latin typeface="Times New Roman" panose="02020603050405020304" pitchFamily="18" charset="0"/>
                <a:cs typeface="Times New Roman" panose="02020603050405020304" pitchFamily="18" charset="0"/>
              </a:rPr>
              <a:t>Facebook: /WFSolutions/iJobsRGV</a:t>
            </a:r>
          </a:p>
          <a:p>
            <a:pPr algn="ctr"/>
            <a:r>
              <a:rPr lang="en-US" sz="2800" dirty="0">
                <a:solidFill>
                  <a:srgbClr val="17375E"/>
                </a:solidFill>
                <a:latin typeface="Times New Roman" panose="02020603050405020304" pitchFamily="18" charset="0"/>
                <a:cs typeface="Times New Roman" panose="02020603050405020304" pitchFamily="18" charset="0"/>
              </a:rPr>
              <a:t>Twitter: @WFSolutions</a:t>
            </a:r>
          </a:p>
          <a:p>
            <a:endParaRPr lang="en-US" sz="2400" dirty="0"/>
          </a:p>
        </p:txBody>
      </p:sp>
    </p:spTree>
    <p:extLst>
      <p:ext uri="{BB962C8B-B14F-4D97-AF65-F5344CB8AC3E}">
        <p14:creationId xmlns:p14="http://schemas.microsoft.com/office/powerpoint/2010/main" val="341215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
        <p:nvSpPr>
          <p:cNvPr id="4" name="TextBox 3">
            <a:extLst>
              <a:ext uri="{FF2B5EF4-FFF2-40B4-BE49-F238E27FC236}">
                <a16:creationId xmlns:a16="http://schemas.microsoft.com/office/drawing/2014/main" id="{BC4A2A1B-0A48-4552-BE67-3044479EDAD4}"/>
              </a:ext>
            </a:extLst>
          </p:cNvPr>
          <p:cNvSpPr txBox="1"/>
          <p:nvPr/>
        </p:nvSpPr>
        <p:spPr>
          <a:xfrm>
            <a:off x="2084210" y="4831397"/>
            <a:ext cx="5815172" cy="1477328"/>
          </a:xfrm>
          <a:prstGeom prst="rect">
            <a:avLst/>
          </a:prstGeom>
          <a:noFill/>
        </p:spPr>
        <p:txBody>
          <a:bodyPr wrap="square" rtlCol="0">
            <a:spAutoFit/>
          </a:bodyPr>
          <a:lstStyle/>
          <a:p>
            <a:r>
              <a:rPr lang="en-US" dirty="0"/>
              <a:t>Leigh Ann Godinez, CRC, LPC, CTCM</a:t>
            </a:r>
          </a:p>
          <a:p>
            <a:r>
              <a:rPr lang="en-US" dirty="0"/>
              <a:t>Lower Rio Grande Management Unit 6-3 VR Supervisor</a:t>
            </a:r>
          </a:p>
          <a:p>
            <a:r>
              <a:rPr lang="en-US" dirty="0"/>
              <a:t> </a:t>
            </a:r>
          </a:p>
          <a:p>
            <a:r>
              <a:rPr lang="en-US" dirty="0"/>
              <a:t>Gabriela Martinez, CRC, LPC</a:t>
            </a:r>
          </a:p>
          <a:p>
            <a:r>
              <a:rPr lang="en-US" dirty="0"/>
              <a:t>Lower Rio Grande Management Unit 6-3 VR Supervisor</a:t>
            </a:r>
          </a:p>
        </p:txBody>
      </p:sp>
      <p:pic>
        <p:nvPicPr>
          <p:cNvPr id="7" name="Picture 6">
            <a:extLst>
              <a:ext uri="{FF2B5EF4-FFF2-40B4-BE49-F238E27FC236}">
                <a16:creationId xmlns:a16="http://schemas.microsoft.com/office/drawing/2014/main" id="{97FEB501-F0E1-475B-948B-F1F6C28D7850}"/>
              </a:ext>
            </a:extLst>
          </p:cNvPr>
          <p:cNvPicPr>
            <a:picLocks noChangeAspect="1"/>
          </p:cNvPicPr>
          <p:nvPr/>
        </p:nvPicPr>
        <p:blipFill>
          <a:blip r:embed="rId3"/>
          <a:stretch>
            <a:fillRect/>
          </a:stretch>
        </p:blipFill>
        <p:spPr>
          <a:xfrm>
            <a:off x="2084210" y="3413406"/>
            <a:ext cx="4400227" cy="1056464"/>
          </a:xfrm>
          <a:prstGeom prst="rect">
            <a:avLst/>
          </a:prstGeom>
        </p:spPr>
      </p:pic>
    </p:spTree>
    <p:extLst>
      <p:ext uri="{BB962C8B-B14F-4D97-AF65-F5344CB8AC3E}">
        <p14:creationId xmlns:p14="http://schemas.microsoft.com/office/powerpoint/2010/main" val="2751736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Power point title Vocational Rehabilitation">
            <a:extLst>
              <a:ext uri="{FF2B5EF4-FFF2-40B4-BE49-F238E27FC236}">
                <a16:creationId xmlns:a16="http://schemas.microsoft.com/office/drawing/2014/main" id="{D0AAECE2-B2D7-4D6B-8BA1-45477CE936BE}"/>
              </a:ext>
            </a:extLst>
          </p:cNvPr>
          <p:cNvSpPr>
            <a:spLocks noGrp="1"/>
          </p:cNvSpPr>
          <p:nvPr>
            <p:ph type="ctrTitle"/>
          </p:nvPr>
        </p:nvSpPr>
        <p:spPr>
          <a:xfrm>
            <a:off x="788670" y="1931417"/>
            <a:ext cx="7475220" cy="2276856"/>
          </a:xfrm>
        </p:spPr>
        <p:txBody>
          <a:bodyPr/>
          <a:lstStyle/>
          <a:p>
            <a:r>
              <a:rPr lang="en-US" sz="6000" dirty="0"/>
              <a:t>Vocational Rehabilitation</a:t>
            </a:r>
          </a:p>
        </p:txBody>
      </p:sp>
      <p:sp>
        <p:nvSpPr>
          <p:cNvPr id="3" name="Subtitle 2" descr="Power point subtitle Transition Services">
            <a:extLst>
              <a:ext uri="{FF2B5EF4-FFF2-40B4-BE49-F238E27FC236}">
                <a16:creationId xmlns:a16="http://schemas.microsoft.com/office/drawing/2014/main" id="{E63D3D1D-99CF-4572-9B69-07B2047C3F06}"/>
              </a:ext>
            </a:extLst>
          </p:cNvPr>
          <p:cNvSpPr>
            <a:spLocks noGrp="1"/>
          </p:cNvSpPr>
          <p:nvPr>
            <p:ph type="subTitle" idx="1"/>
          </p:nvPr>
        </p:nvSpPr>
        <p:spPr/>
        <p:txBody>
          <a:bodyPr>
            <a:normAutofit/>
          </a:bodyPr>
          <a:lstStyle/>
          <a:p>
            <a:r>
              <a:rPr lang="en-US" sz="2100" dirty="0"/>
              <a:t>Transition Services – An Introduction</a:t>
            </a:r>
          </a:p>
        </p:txBody>
      </p:sp>
      <p:pic>
        <p:nvPicPr>
          <p:cNvPr id="5" name="Picture 4" descr="The Texas Workforce Commission logo">
            <a:extLst>
              <a:ext uri="{FF2B5EF4-FFF2-40B4-BE49-F238E27FC236}">
                <a16:creationId xmlns:a16="http://schemas.microsoft.com/office/drawing/2014/main" id="{E1E37089-553A-4FA3-884F-72631BD3B7D9}"/>
              </a:ext>
            </a:extLst>
          </p:cNvPr>
          <p:cNvPicPr>
            <a:picLocks noChangeAspect="1"/>
          </p:cNvPicPr>
          <p:nvPr/>
        </p:nvPicPr>
        <p:blipFill>
          <a:blip r:embed="rId2"/>
          <a:stretch>
            <a:fillRect/>
          </a:stretch>
        </p:blipFill>
        <p:spPr>
          <a:xfrm>
            <a:off x="4134321" y="4924044"/>
            <a:ext cx="1224298" cy="1096134"/>
          </a:xfrm>
          <a:prstGeom prst="rect">
            <a:avLst/>
          </a:prstGeom>
        </p:spPr>
      </p:pic>
      <p:pic>
        <p:nvPicPr>
          <p:cNvPr id="7" name="Picture 17" descr="TWC Seal, Texas Workforce Solutions paired logos&#10;">
            <a:extLst>
              <a:ext uri="{FF2B5EF4-FFF2-40B4-BE49-F238E27FC236}">
                <a16:creationId xmlns:a16="http://schemas.microsoft.com/office/drawing/2014/main" id="{0CD6664E-C4AF-49D8-90B1-4AEA36133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821" y="5160072"/>
            <a:ext cx="2614381" cy="624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730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912E4-82E0-405E-8775-727B00F28FAC}"/>
              </a:ext>
            </a:extLst>
          </p:cNvPr>
          <p:cNvSpPr>
            <a:spLocks noGrp="1"/>
          </p:cNvSpPr>
          <p:nvPr>
            <p:ph type="title"/>
          </p:nvPr>
        </p:nvSpPr>
        <p:spPr/>
        <p:txBody>
          <a:bodyPr/>
          <a:lstStyle/>
          <a:p>
            <a:r>
              <a:rPr lang="en-US" dirty="0"/>
              <a:t>Vocational rehabilitation (VR) Services</a:t>
            </a:r>
          </a:p>
        </p:txBody>
      </p:sp>
      <p:sp>
        <p:nvSpPr>
          <p:cNvPr id="3" name="Content Placeholder 2">
            <a:extLst>
              <a:ext uri="{FF2B5EF4-FFF2-40B4-BE49-F238E27FC236}">
                <a16:creationId xmlns:a16="http://schemas.microsoft.com/office/drawing/2014/main" id="{1BF2832A-2624-44B2-AED6-BD8C2ABDAD25}"/>
              </a:ext>
            </a:extLst>
          </p:cNvPr>
          <p:cNvSpPr>
            <a:spLocks noGrp="1"/>
          </p:cNvSpPr>
          <p:nvPr>
            <p:ph idx="1"/>
          </p:nvPr>
        </p:nvSpPr>
        <p:spPr>
          <a:xfrm>
            <a:off x="802386" y="2902066"/>
            <a:ext cx="7543800" cy="2584334"/>
          </a:xfrm>
        </p:spPr>
        <p:txBody>
          <a:bodyPr/>
          <a:lstStyle/>
          <a:p>
            <a:r>
              <a:rPr lang="en-US" dirty="0"/>
              <a:t>Purpose: to help people with disabilities obtain and maintain employment that is consistent with the strengths, interests, abilities, and aptitudes</a:t>
            </a:r>
          </a:p>
          <a:p>
            <a:r>
              <a:rPr lang="en-US" dirty="0"/>
              <a:t>VR services are eligibility-based and tailored to the individual</a:t>
            </a:r>
          </a:p>
          <a:p>
            <a:r>
              <a:rPr lang="en-US" dirty="0"/>
              <a:t>They are not intended to be emergency services</a:t>
            </a:r>
          </a:p>
          <a:p>
            <a:r>
              <a:rPr lang="en-US" dirty="0"/>
              <a:t>They are not time-limited, but are not intended to be provided long-term</a:t>
            </a:r>
          </a:p>
          <a:p>
            <a:r>
              <a:rPr lang="en-US" dirty="0"/>
              <a:t>They are arranged and provided by a Vocational Rehabilitation Counselor (VRC), with consideration for individual choice</a:t>
            </a:r>
          </a:p>
          <a:p>
            <a:endParaRPr lang="en-US" dirty="0"/>
          </a:p>
        </p:txBody>
      </p:sp>
    </p:spTree>
    <p:extLst>
      <p:ext uri="{BB962C8B-B14F-4D97-AF65-F5344CB8AC3E}">
        <p14:creationId xmlns:p14="http://schemas.microsoft.com/office/powerpoint/2010/main" val="3823493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05E4-2B27-4774-8B3B-60B8ECEB77DB}"/>
              </a:ext>
            </a:extLst>
          </p:cNvPr>
          <p:cNvSpPr>
            <a:spLocks noGrp="1"/>
          </p:cNvSpPr>
          <p:nvPr>
            <p:ph type="title"/>
          </p:nvPr>
        </p:nvSpPr>
        <p:spPr/>
        <p:txBody>
          <a:bodyPr/>
          <a:lstStyle/>
          <a:p>
            <a:r>
              <a:rPr lang="en-US" dirty="0"/>
              <a:t>Eligibility criteria</a:t>
            </a:r>
          </a:p>
        </p:txBody>
      </p:sp>
      <p:sp>
        <p:nvSpPr>
          <p:cNvPr id="3" name="Content Placeholder 2">
            <a:extLst>
              <a:ext uri="{FF2B5EF4-FFF2-40B4-BE49-F238E27FC236}">
                <a16:creationId xmlns:a16="http://schemas.microsoft.com/office/drawing/2014/main" id="{B28C7F17-9C01-4B03-B92C-93B059077478}"/>
              </a:ext>
            </a:extLst>
          </p:cNvPr>
          <p:cNvSpPr>
            <a:spLocks noGrp="1"/>
          </p:cNvSpPr>
          <p:nvPr>
            <p:ph idx="1"/>
          </p:nvPr>
        </p:nvSpPr>
        <p:spPr/>
        <p:txBody>
          <a:bodyPr/>
          <a:lstStyle/>
          <a:p>
            <a:r>
              <a:rPr lang="en-US" dirty="0"/>
              <a:t>The customer has a physical or mental impairment (first criterion);</a:t>
            </a:r>
          </a:p>
          <a:p>
            <a:r>
              <a:rPr lang="en-US" dirty="0"/>
              <a:t>The impairment constitutes or results in a substantial impediment to employment (second criterion);</a:t>
            </a:r>
          </a:p>
          <a:p>
            <a:r>
              <a:rPr lang="en-US" dirty="0"/>
              <a:t>The customer requires Vocational Rehabilitation (VR) services to prepare for, enter, engage in, or advance in competitive integrated employment consistent with the customer's strengths, resources, priorities, concerns, abilities, capabilities, interests, and informed choice (third criterion); and</a:t>
            </a:r>
          </a:p>
          <a:p>
            <a:r>
              <a:rPr lang="en-US" dirty="0"/>
              <a:t>The customer can achieve an employment outcome, unless pre-eligibility trial work experiences demonstrate by clear and convincing evidence that the customer cannot achieve an employment outcome because of the severity of the customer's disability (fourth criterion).</a:t>
            </a:r>
          </a:p>
          <a:p>
            <a:endParaRPr lang="en-US" dirty="0"/>
          </a:p>
        </p:txBody>
      </p:sp>
    </p:spTree>
    <p:extLst>
      <p:ext uri="{BB962C8B-B14F-4D97-AF65-F5344CB8AC3E}">
        <p14:creationId xmlns:p14="http://schemas.microsoft.com/office/powerpoint/2010/main" val="143325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75EE4-DDB3-4CEF-B6C7-2302370BD251}"/>
              </a:ext>
            </a:extLst>
          </p:cNvPr>
          <p:cNvSpPr>
            <a:spLocks noGrp="1"/>
          </p:cNvSpPr>
          <p:nvPr>
            <p:ph type="title"/>
          </p:nvPr>
        </p:nvSpPr>
        <p:spPr/>
        <p:txBody>
          <a:bodyPr/>
          <a:lstStyle/>
          <a:p>
            <a:r>
              <a:rPr lang="en-US" dirty="0"/>
              <a:t>Transition services</a:t>
            </a:r>
          </a:p>
        </p:txBody>
      </p:sp>
      <p:sp>
        <p:nvSpPr>
          <p:cNvPr id="3" name="Content Placeholder 2">
            <a:extLst>
              <a:ext uri="{FF2B5EF4-FFF2-40B4-BE49-F238E27FC236}">
                <a16:creationId xmlns:a16="http://schemas.microsoft.com/office/drawing/2014/main" id="{5934686C-E211-4DB5-B346-0D225CC1170C}"/>
              </a:ext>
            </a:extLst>
          </p:cNvPr>
          <p:cNvSpPr>
            <a:spLocks noGrp="1"/>
          </p:cNvSpPr>
          <p:nvPr>
            <p:ph idx="1"/>
          </p:nvPr>
        </p:nvSpPr>
        <p:spPr>
          <a:xfrm>
            <a:off x="802386" y="2191099"/>
            <a:ext cx="7543800" cy="3295301"/>
          </a:xfrm>
        </p:spPr>
        <p:txBody>
          <a:bodyPr>
            <a:normAutofit lnSpcReduction="10000"/>
          </a:bodyPr>
          <a:lstStyle/>
          <a:p>
            <a:pPr marL="0" indent="0">
              <a:buNone/>
            </a:pPr>
            <a:endParaRPr lang="en-US" dirty="0"/>
          </a:p>
          <a:p>
            <a:pPr marL="0" indent="0">
              <a:buNone/>
            </a:pPr>
            <a:r>
              <a:rPr lang="en-US" dirty="0"/>
              <a:t>Transition services are provided to help students move from high school to successful work and independent living.  Through partnerships with the schools, VR provides these services to students while they are attending high school so they will be prepared when they exit.  After a person leaves high school, Vocational Rehabilitation services continue to be available to them, if necessary.</a:t>
            </a:r>
          </a:p>
          <a:p>
            <a:pPr marL="0" indent="0">
              <a:buNone/>
            </a:pPr>
            <a:endParaRPr lang="en-US" dirty="0"/>
          </a:p>
          <a:p>
            <a:pPr>
              <a:buFontTx/>
              <a:buChar char="-"/>
            </a:pPr>
            <a:r>
              <a:rPr lang="en-US" dirty="0"/>
              <a:t>Transition services are a subset of Vocational Rehabilitation Services for those individuals aged 14-22</a:t>
            </a:r>
          </a:p>
          <a:p>
            <a:pPr>
              <a:buFontTx/>
              <a:buChar char="-"/>
            </a:pPr>
            <a:r>
              <a:rPr lang="en-US" dirty="0"/>
              <a:t>In most cases, the services provided to transition students fall into one of these 5 Pre-Employment Transition Services (Pre-ETS) categories:</a:t>
            </a:r>
          </a:p>
          <a:p>
            <a:pPr marL="411480" lvl="2" indent="0">
              <a:buNone/>
            </a:pPr>
            <a:r>
              <a:rPr lang="en-US" dirty="0"/>
              <a:t>1.  Career Exploration				4.  Job Readiness</a:t>
            </a:r>
          </a:p>
          <a:p>
            <a:pPr marL="411480" lvl="2" indent="0">
              <a:buNone/>
            </a:pPr>
            <a:r>
              <a:rPr lang="en-US" dirty="0"/>
              <a:t>2.  Work-Based Learning			5.  Self-Advocacy</a:t>
            </a:r>
          </a:p>
          <a:p>
            <a:pPr marL="411480" lvl="2" indent="0">
              <a:buNone/>
            </a:pPr>
            <a:r>
              <a:rPr lang="en-US" dirty="0"/>
              <a:t>3.  Counseling on Post-Secondary Opportunities</a:t>
            </a:r>
          </a:p>
        </p:txBody>
      </p:sp>
    </p:spTree>
    <p:extLst>
      <p:ext uri="{BB962C8B-B14F-4D97-AF65-F5344CB8AC3E}">
        <p14:creationId xmlns:p14="http://schemas.microsoft.com/office/powerpoint/2010/main" val="309248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pPr marL="0" indent="0">
              <a:buNone/>
            </a:pPr>
            <a:r>
              <a:rPr lang="en-US" sz="2000" b="1" dirty="0"/>
              <a:t>A couple reminders:</a:t>
            </a:r>
          </a:p>
          <a:p>
            <a:pPr marL="0" indent="0">
              <a:buNone/>
            </a:pPr>
            <a:endParaRPr lang="en-US" sz="2200" b="1" dirty="0"/>
          </a:p>
          <a:p>
            <a:pPr marL="800100" lvl="1" indent="-342900">
              <a:spcBef>
                <a:spcPts val="0"/>
              </a:spcBef>
              <a:buFont typeface="Symbol" panose="05050102010706020507" pitchFamily="18" charset="2"/>
              <a:buChar char=""/>
            </a:pPr>
            <a:r>
              <a:rPr lang="en-US" sz="2200" dirty="0">
                <a:ea typeface="Calibri" panose="020F0502020204030204" pitchFamily="34" charset="0"/>
                <a:cs typeface="Times New Roman" panose="02020603050405020304" pitchFamily="18" charset="0"/>
              </a:rPr>
              <a:t>Today’s Transition Fair will run for approximately 2 hrs.</a:t>
            </a:r>
          </a:p>
          <a:p>
            <a:pPr marL="457200" lvl="1" indent="0">
              <a:spcBef>
                <a:spcPts val="0"/>
              </a:spcBef>
              <a:buNone/>
            </a:pPr>
            <a:endParaRPr lang="en-US" sz="2200" dirty="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2200" dirty="0">
                <a:ea typeface="Calibri" panose="020F0502020204030204" pitchFamily="34" charset="0"/>
                <a:cs typeface="Times New Roman" panose="02020603050405020304" pitchFamily="18" charset="0"/>
              </a:rPr>
              <a:t>Presenters will speak to transitioning into the Workforce, Post-Secondary Education, and Community.</a:t>
            </a:r>
          </a:p>
          <a:p>
            <a:pPr marL="800100" lvl="1" indent="-342900">
              <a:spcBef>
                <a:spcPts val="0"/>
              </a:spcBef>
              <a:buFont typeface="Symbol" panose="05050102010706020507" pitchFamily="18" charset="2"/>
              <a:buChar char=""/>
            </a:pPr>
            <a:endParaRPr lang="en-US" sz="2200" dirty="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2200" dirty="0">
                <a:ea typeface="Calibri" panose="020F0502020204030204" pitchFamily="34" charset="0"/>
                <a:cs typeface="Times New Roman" panose="02020603050405020304" pitchFamily="18" charset="0"/>
              </a:rPr>
              <a:t>Each presentation is scheduled to last 15 minutes. </a:t>
            </a:r>
          </a:p>
          <a:p>
            <a:pPr marL="457200" lvl="1" indent="0">
              <a:spcBef>
                <a:spcPts val="0"/>
              </a:spcBef>
              <a:buNone/>
            </a:pPr>
            <a:endParaRPr lang="en-US" sz="2200" dirty="0">
              <a:ea typeface="Calibri" panose="020F0502020204030204" pitchFamily="34" charset="0"/>
              <a:cs typeface="Times New Roman" panose="02020603050405020304" pitchFamily="18" charset="0"/>
            </a:endParaRPr>
          </a:p>
          <a:p>
            <a:pPr marL="800100" lvl="1" indent="-342900">
              <a:spcBef>
                <a:spcPts val="0"/>
              </a:spcBef>
              <a:spcAft>
                <a:spcPts val="1000"/>
              </a:spcAft>
              <a:buFont typeface="Symbol" panose="05050102010706020507" pitchFamily="18" charset="2"/>
              <a:buChar char=""/>
            </a:pPr>
            <a:r>
              <a:rPr lang="en-US" sz="2200" dirty="0">
                <a:ea typeface="Calibri" panose="020F0502020204030204" pitchFamily="34" charset="0"/>
                <a:cs typeface="Times New Roman" panose="02020603050405020304" pitchFamily="18" charset="0"/>
              </a:rPr>
              <a:t>Questions will be answered in the chat box throughout Transition Fair. </a:t>
            </a:r>
          </a:p>
          <a:p>
            <a:endParaRPr lang="en-US" dirty="0"/>
          </a:p>
          <a:p>
            <a:endParaRPr lang="en-US" sz="400" dirty="0"/>
          </a:p>
        </p:txBody>
      </p:sp>
    </p:spTree>
    <p:extLst>
      <p:ext uri="{BB962C8B-B14F-4D97-AF65-F5344CB8AC3E}">
        <p14:creationId xmlns:p14="http://schemas.microsoft.com/office/powerpoint/2010/main" val="3819953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89AFA-DD8B-4D3C-9860-FF71E27D1E80}"/>
              </a:ext>
            </a:extLst>
          </p:cNvPr>
          <p:cNvSpPr>
            <a:spLocks noGrp="1"/>
          </p:cNvSpPr>
          <p:nvPr>
            <p:ph type="title"/>
          </p:nvPr>
        </p:nvSpPr>
        <p:spPr>
          <a:xfrm>
            <a:off x="802386" y="1220724"/>
            <a:ext cx="7543800" cy="1067332"/>
          </a:xfrm>
        </p:spPr>
        <p:txBody>
          <a:bodyPr>
            <a:normAutofit fontScale="90000"/>
          </a:bodyPr>
          <a:lstStyle/>
          <a:p>
            <a:r>
              <a:rPr lang="en-US" dirty="0"/>
              <a:t>Vocational Rehabilitation Counselors  </a:t>
            </a:r>
          </a:p>
        </p:txBody>
      </p:sp>
      <p:sp>
        <p:nvSpPr>
          <p:cNvPr id="3" name="Content Placeholder 2">
            <a:extLst>
              <a:ext uri="{FF2B5EF4-FFF2-40B4-BE49-F238E27FC236}">
                <a16:creationId xmlns:a16="http://schemas.microsoft.com/office/drawing/2014/main" id="{72B3F214-9392-4851-A5B0-2F1B771886A0}"/>
              </a:ext>
            </a:extLst>
          </p:cNvPr>
          <p:cNvSpPr>
            <a:spLocks noGrp="1"/>
          </p:cNvSpPr>
          <p:nvPr>
            <p:ph idx="1"/>
          </p:nvPr>
        </p:nvSpPr>
        <p:spPr>
          <a:xfrm>
            <a:off x="802386" y="2427733"/>
            <a:ext cx="7543800" cy="3058667"/>
          </a:xfrm>
        </p:spPr>
        <p:txBody>
          <a:bodyPr>
            <a:normAutofit/>
          </a:bodyPr>
          <a:lstStyle/>
          <a:p>
            <a:pPr marL="0" indent="0">
              <a:buNone/>
            </a:pPr>
            <a:r>
              <a:rPr lang="en-US" dirty="0"/>
              <a:t>TVRCs:</a:t>
            </a:r>
          </a:p>
          <a:p>
            <a:pPr marL="0" indent="0">
              <a:buNone/>
            </a:pPr>
            <a:r>
              <a:rPr lang="en-US" dirty="0"/>
              <a:t>	- Assigned to various schools and spend most of their time on school 	campuses.</a:t>
            </a:r>
          </a:p>
          <a:p>
            <a:pPr marL="0" indent="0">
              <a:buNone/>
            </a:pPr>
            <a:endParaRPr lang="en-US" dirty="0"/>
          </a:p>
          <a:p>
            <a:pPr marL="0" indent="0">
              <a:buNone/>
            </a:pPr>
            <a:r>
              <a:rPr lang="en-US" dirty="0"/>
              <a:t>VRCs:</a:t>
            </a:r>
          </a:p>
          <a:p>
            <a:pPr marL="0" indent="0">
              <a:buNone/>
            </a:pPr>
            <a:r>
              <a:rPr lang="en-US" dirty="0"/>
              <a:t>	- Counselors with general caseloads and high school liaison assignments.</a:t>
            </a:r>
          </a:p>
          <a:p>
            <a:pPr marL="205740" lvl="1" indent="0">
              <a:buNone/>
            </a:pPr>
            <a:endParaRPr lang="en-US" dirty="0"/>
          </a:p>
          <a:p>
            <a:pPr marL="205740" lvl="1" indent="0">
              <a:buNone/>
            </a:pPr>
            <a:endParaRPr lang="en-US" dirty="0"/>
          </a:p>
          <a:p>
            <a:pPr marL="205740" lvl="1" indent="0">
              <a:buNone/>
            </a:pPr>
            <a:r>
              <a:rPr lang="en-US" dirty="0"/>
              <a:t>The majority of schools have a counselor assigned.  If you are not sure who the assigned counselor is at your school, contact the Regional Transition Specialist for your area.</a:t>
            </a:r>
          </a:p>
        </p:txBody>
      </p:sp>
    </p:spTree>
    <p:extLst>
      <p:ext uri="{BB962C8B-B14F-4D97-AF65-F5344CB8AC3E}">
        <p14:creationId xmlns:p14="http://schemas.microsoft.com/office/powerpoint/2010/main" val="2682426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40401-87EF-4F8C-9822-8233078F8115}"/>
              </a:ext>
            </a:extLst>
          </p:cNvPr>
          <p:cNvSpPr>
            <a:spLocks noGrp="1"/>
          </p:cNvSpPr>
          <p:nvPr>
            <p:ph type="title"/>
          </p:nvPr>
        </p:nvSpPr>
        <p:spPr/>
        <p:txBody>
          <a:bodyPr/>
          <a:lstStyle/>
          <a:p>
            <a:r>
              <a:rPr lang="en-US" dirty="0"/>
              <a:t>Workforce Innovation and opportunity act (WIOA)</a:t>
            </a:r>
          </a:p>
        </p:txBody>
      </p:sp>
      <p:sp>
        <p:nvSpPr>
          <p:cNvPr id="3" name="Content Placeholder 2">
            <a:extLst>
              <a:ext uri="{FF2B5EF4-FFF2-40B4-BE49-F238E27FC236}">
                <a16:creationId xmlns:a16="http://schemas.microsoft.com/office/drawing/2014/main" id="{B117BD58-DC05-4C37-AD54-E942CAD8036D}"/>
              </a:ext>
            </a:extLst>
          </p:cNvPr>
          <p:cNvSpPr>
            <a:spLocks noGrp="1"/>
          </p:cNvSpPr>
          <p:nvPr>
            <p:ph idx="1"/>
          </p:nvPr>
        </p:nvSpPr>
        <p:spPr/>
        <p:txBody>
          <a:bodyPr/>
          <a:lstStyle/>
          <a:p>
            <a:pPr marL="0" indent="0">
              <a:buNone/>
            </a:pPr>
            <a:endParaRPr lang="en-US" b="1" dirty="0">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350" dirty="0">
              <a:ea typeface="Calibri" panose="020F0502020204030204" pitchFamily="34" charset="0"/>
              <a:cs typeface="Times New Roman" panose="02020603050405020304" pitchFamily="18" charset="0"/>
            </a:endParaRPr>
          </a:p>
          <a:p>
            <a:pPr marL="0" indent="0">
              <a:buNone/>
            </a:pPr>
            <a:r>
              <a:rPr lang="en-US" dirty="0">
                <a:ea typeface="Calibri" panose="020F0502020204030204" pitchFamily="34" charset="0"/>
                <a:cs typeface="Times New Roman" panose="02020603050405020304" pitchFamily="18" charset="0"/>
              </a:rPr>
              <a:t>Many students with disabilities are leaving secondary school without competitive integrated employment or being enrolled in postsecondary education, and there is a need to support such students as they transition from school to postsecondary life.</a:t>
            </a:r>
          </a:p>
          <a:p>
            <a:pPr marL="0" indent="0">
              <a:buNone/>
            </a:pPr>
            <a:endParaRPr lang="en-US" dirty="0">
              <a:ea typeface="Calibri" panose="020F0502020204030204" pitchFamily="34" charset="0"/>
              <a:cs typeface="Times New Roman" panose="02020603050405020304" pitchFamily="18" charset="0"/>
            </a:endParaRPr>
          </a:p>
          <a:p>
            <a:pPr marL="0" indent="0">
              <a:spcBef>
                <a:spcPts val="1800"/>
              </a:spcBef>
              <a:buNone/>
            </a:pPr>
            <a:r>
              <a:rPr lang="en-US" dirty="0">
                <a:ea typeface="Calibri" panose="020F0502020204030204" pitchFamily="34" charset="0"/>
                <a:cs typeface="Arial" panose="020B0604020202020204" pitchFamily="34" charset="0"/>
              </a:rPr>
              <a:t>WIOA emphasizes transition and youth services throughout.  </a:t>
            </a:r>
            <a:endParaRPr lang="en-US" dirty="0"/>
          </a:p>
        </p:txBody>
      </p:sp>
    </p:spTree>
    <p:extLst>
      <p:ext uri="{BB962C8B-B14F-4D97-AF65-F5344CB8AC3E}">
        <p14:creationId xmlns:p14="http://schemas.microsoft.com/office/powerpoint/2010/main" val="4049757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7ECA5-0FAE-4BF8-85D7-756A3658BC4E}"/>
              </a:ext>
            </a:extLst>
          </p:cNvPr>
          <p:cNvSpPr>
            <a:spLocks noGrp="1"/>
          </p:cNvSpPr>
          <p:nvPr>
            <p:ph type="title"/>
          </p:nvPr>
        </p:nvSpPr>
        <p:spPr/>
        <p:txBody>
          <a:bodyPr/>
          <a:lstStyle/>
          <a:p>
            <a:r>
              <a:rPr lang="en-US" dirty="0"/>
              <a:t>WIOA </a:t>
            </a:r>
            <a:r>
              <a:rPr lang="en-US" dirty="0" err="1"/>
              <a:t>TiTLE</a:t>
            </a:r>
            <a:r>
              <a:rPr lang="en-US" dirty="0"/>
              <a:t> IV	</a:t>
            </a:r>
          </a:p>
        </p:txBody>
      </p:sp>
      <p:sp>
        <p:nvSpPr>
          <p:cNvPr id="3" name="Content Placeholder 2">
            <a:extLst>
              <a:ext uri="{FF2B5EF4-FFF2-40B4-BE49-F238E27FC236}">
                <a16:creationId xmlns:a16="http://schemas.microsoft.com/office/drawing/2014/main" id="{E4CFF2FB-7444-42C7-8F20-AF7EAD6DDBCA}"/>
              </a:ext>
            </a:extLst>
          </p:cNvPr>
          <p:cNvSpPr>
            <a:spLocks noGrp="1"/>
          </p:cNvSpPr>
          <p:nvPr>
            <p:ph idx="1"/>
          </p:nvPr>
        </p:nvSpPr>
        <p:spPr/>
        <p:txBody>
          <a:bodyPr/>
          <a:lstStyle/>
          <a:p>
            <a:pPr marL="0" indent="0">
              <a:buNone/>
            </a:pPr>
            <a:r>
              <a:rPr lang="en-US" dirty="0"/>
              <a:t>Title IV of the Workforce Innovation and Opportunity Act (WIOA) changes in the way transition services are provided through Vocational Rehabilitation.</a:t>
            </a:r>
          </a:p>
          <a:p>
            <a:pPr marL="0" indent="0">
              <a:buNone/>
            </a:pPr>
            <a:endParaRPr lang="en-US" dirty="0"/>
          </a:p>
          <a:p>
            <a:r>
              <a:rPr lang="en-US" dirty="0"/>
              <a:t>VR programs are required to spend 15% of their federal funding allocation on Pre-Employment Transition Services (Pre-ETS) to eligible and potentially eligible students with disabilities.</a:t>
            </a:r>
          </a:p>
          <a:p>
            <a:pPr marL="411480" lvl="2" indent="0">
              <a:buNone/>
            </a:pPr>
            <a:endParaRPr lang="en-US" dirty="0"/>
          </a:p>
          <a:p>
            <a:r>
              <a:rPr lang="en-US" dirty="0"/>
              <a:t>Pre-ETS are intended to provide exposure to the concepts and experiences related to building skills for work and independent living and are, therefore, more effective when started early.</a:t>
            </a:r>
          </a:p>
        </p:txBody>
      </p:sp>
    </p:spTree>
    <p:extLst>
      <p:ext uri="{BB962C8B-B14F-4D97-AF65-F5344CB8AC3E}">
        <p14:creationId xmlns:p14="http://schemas.microsoft.com/office/powerpoint/2010/main" val="4086064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77D1-2F15-4894-88E8-6BC57055328D}"/>
              </a:ext>
            </a:extLst>
          </p:cNvPr>
          <p:cNvSpPr>
            <a:spLocks noGrp="1"/>
          </p:cNvSpPr>
          <p:nvPr>
            <p:ph type="title"/>
          </p:nvPr>
        </p:nvSpPr>
        <p:spPr>
          <a:xfrm>
            <a:off x="802386" y="1220724"/>
            <a:ext cx="7543800" cy="805840"/>
          </a:xfrm>
        </p:spPr>
        <p:txBody>
          <a:bodyPr/>
          <a:lstStyle/>
          <a:p>
            <a:r>
              <a:rPr lang="en-US" dirty="0"/>
              <a:t>Potentially eligible</a:t>
            </a:r>
          </a:p>
        </p:txBody>
      </p:sp>
      <p:sp>
        <p:nvSpPr>
          <p:cNvPr id="3" name="Content Placeholder 2">
            <a:extLst>
              <a:ext uri="{FF2B5EF4-FFF2-40B4-BE49-F238E27FC236}">
                <a16:creationId xmlns:a16="http://schemas.microsoft.com/office/drawing/2014/main" id="{0B40FF6D-B56B-4F61-8774-7A94C7FD303F}"/>
              </a:ext>
            </a:extLst>
          </p:cNvPr>
          <p:cNvSpPr>
            <a:spLocks noGrp="1"/>
          </p:cNvSpPr>
          <p:nvPr>
            <p:ph idx="1"/>
          </p:nvPr>
        </p:nvSpPr>
        <p:spPr>
          <a:xfrm>
            <a:off x="802386" y="2140041"/>
            <a:ext cx="7543800" cy="3346359"/>
          </a:xfrm>
        </p:spPr>
        <p:txBody>
          <a:bodyPr>
            <a:normAutofit fontScale="92500" lnSpcReduction="10000"/>
          </a:bodyPr>
          <a:lstStyle/>
          <a:p>
            <a:pPr marL="0" indent="0">
              <a:buNone/>
            </a:pPr>
            <a:r>
              <a:rPr lang="en-US" sz="1650" dirty="0"/>
              <a:t>The Workforce Innovation and Opportunity Act (WIOA) introduced a new eligibility status, Potentially Eligible.</a:t>
            </a:r>
          </a:p>
          <a:p>
            <a:pPr marL="0" indent="0">
              <a:buNone/>
            </a:pPr>
            <a:endParaRPr lang="en-US" sz="1650" dirty="0"/>
          </a:p>
          <a:p>
            <a:pPr marL="0" indent="0">
              <a:buNone/>
            </a:pPr>
            <a:r>
              <a:rPr lang="en-US" sz="1650" dirty="0"/>
              <a:t>As a means to give access to Pre-ETS activities, some individuals will be able to participate as potentially eligible.</a:t>
            </a:r>
          </a:p>
          <a:p>
            <a:pPr marL="0" indent="0">
              <a:buNone/>
            </a:pPr>
            <a:endParaRPr lang="en-US" dirty="0"/>
          </a:p>
          <a:p>
            <a:pPr marL="130969" lvl="2" indent="-130969">
              <a:spcBef>
                <a:spcPts val="1200"/>
              </a:spcBef>
            </a:pPr>
            <a:r>
              <a:rPr lang="en-US" sz="1500" dirty="0"/>
              <a:t>Must meet the definition of student with a disability</a:t>
            </a:r>
          </a:p>
          <a:p>
            <a:pPr marL="130969" lvl="2" indent="-130969">
              <a:spcBef>
                <a:spcPts val="1200"/>
              </a:spcBef>
            </a:pPr>
            <a:endParaRPr lang="en-US" sz="1500" dirty="0"/>
          </a:p>
          <a:p>
            <a:pPr marL="130969" lvl="2" indent="-130969"/>
            <a:r>
              <a:rPr lang="en-US" sz="1500" dirty="0"/>
              <a:t>Not intended to circumvent the Vocational Rehabilitation (VR) process  - when it is realized that other services are needed, an application for services must be completed</a:t>
            </a:r>
          </a:p>
          <a:p>
            <a:pPr marL="130969" lvl="2" indent="-130969"/>
            <a:endParaRPr lang="en-US" sz="1500" dirty="0"/>
          </a:p>
          <a:p>
            <a:r>
              <a:rPr lang="en-US" dirty="0"/>
              <a:t>Services to this population are limited to Pre-ETS</a:t>
            </a:r>
          </a:p>
        </p:txBody>
      </p:sp>
    </p:spTree>
    <p:extLst>
      <p:ext uri="{BB962C8B-B14F-4D97-AF65-F5344CB8AC3E}">
        <p14:creationId xmlns:p14="http://schemas.microsoft.com/office/powerpoint/2010/main" val="3466961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DF5ABBE-DC1F-4233-AEFF-1AEA5D3A2888}"/>
              </a:ext>
            </a:extLst>
          </p:cNvPr>
          <p:cNvSpPr>
            <a:spLocks noGrp="1"/>
          </p:cNvSpPr>
          <p:nvPr>
            <p:ph type="title"/>
          </p:nvPr>
        </p:nvSpPr>
        <p:spPr/>
        <p:txBody>
          <a:bodyPr/>
          <a:lstStyle/>
          <a:p>
            <a:r>
              <a:rPr lang="en-US" altLang="en-US"/>
              <a:t>How to get started…</a:t>
            </a:r>
          </a:p>
        </p:txBody>
      </p:sp>
      <p:sp>
        <p:nvSpPr>
          <p:cNvPr id="19459" name="Content Placeholder 2">
            <a:extLst>
              <a:ext uri="{FF2B5EF4-FFF2-40B4-BE49-F238E27FC236}">
                <a16:creationId xmlns:a16="http://schemas.microsoft.com/office/drawing/2014/main" id="{75066112-176F-4269-9CAF-50BCB51FDA84}"/>
              </a:ext>
            </a:extLst>
          </p:cNvPr>
          <p:cNvSpPr>
            <a:spLocks noGrp="1"/>
          </p:cNvSpPr>
          <p:nvPr>
            <p:ph idx="1"/>
          </p:nvPr>
        </p:nvSpPr>
        <p:spPr>
          <a:xfrm>
            <a:off x="729843" y="2571750"/>
            <a:ext cx="7738844" cy="3314700"/>
          </a:xfrm>
        </p:spPr>
        <p:txBody>
          <a:bodyPr/>
          <a:lstStyle/>
          <a:p>
            <a:pPr marL="0" indent="0">
              <a:buNone/>
            </a:pPr>
            <a:r>
              <a:rPr lang="en-US" altLang="en-US" dirty="0"/>
              <a:t>Work with your assigned VR counselor to refer students for services.  If you aren’t sure who the counselor is, call your nearest Texas Workforce Solutions-Vocational Rehabilitation (TWS-VRS) office or your area’s Regional Transition Specialist (contact info on the next slide).  For a list of TWS-VRS offices, visit: </a:t>
            </a:r>
            <a:r>
              <a:rPr lang="en-US" altLang="en-US" dirty="0">
                <a:hlinkClick r:id="rId3"/>
              </a:rPr>
              <a:t>www.texasworkforce.org/offices/vr-general-services.html</a:t>
            </a:r>
            <a:r>
              <a:rPr lang="en-US" altLang="en-US" dirty="0"/>
              <a:t> </a:t>
            </a:r>
          </a:p>
          <a:p>
            <a:pPr marL="0" indent="0">
              <a:buNone/>
            </a:pPr>
            <a:endParaRPr lang="en-US" altLang="en-US" dirty="0"/>
          </a:p>
          <a:p>
            <a:pPr marL="0" indent="0">
              <a:buNone/>
            </a:pPr>
            <a:r>
              <a:rPr lang="en-US" altLang="en-US" dirty="0"/>
              <a:t>The counselor will schedule appointments at the school, in the Workforce Solutions office, or at other locations to complete the application for services.</a:t>
            </a:r>
          </a:p>
          <a:p>
            <a:pPr marL="0" indent="0">
              <a:buNone/>
            </a:pPr>
            <a:endParaRPr lang="en-US" altLang="en-US" dirty="0"/>
          </a:p>
          <a:p>
            <a:pPr marL="0" indent="0">
              <a:buNone/>
            </a:pPr>
            <a:r>
              <a:rPr lang="en-US" altLang="en-US" dirty="0"/>
              <a:t>The counselor will discuss the VR process with students and parents, which includes determining eligibility and, if eligible, assessment and planning for services.</a:t>
            </a:r>
          </a:p>
          <a:p>
            <a:pPr marL="0" indent="0">
              <a:buNone/>
            </a:pPr>
            <a:endParaRPr lang="en-US" altLang="en-US" sz="1050" b="1" u="sng" dirty="0"/>
          </a:p>
          <a:p>
            <a:pPr marL="0" indent="0">
              <a:buNone/>
            </a:pPr>
            <a:endParaRPr lang="en-US" altLang="en-US" sz="1050" dirty="0"/>
          </a:p>
          <a:p>
            <a:pPr marL="0" indent="0">
              <a:buNone/>
            </a:pPr>
            <a:endParaRPr lang="en-US" altLang="en-US" sz="1200" dirty="0"/>
          </a:p>
          <a:p>
            <a:pPr marL="0" indent="0">
              <a:buNone/>
            </a:pPr>
            <a:endParaRPr lang="en-US" altLang="en-US" dirty="0"/>
          </a:p>
        </p:txBody>
      </p:sp>
    </p:spTree>
    <p:extLst>
      <p:ext uri="{BB962C8B-B14F-4D97-AF65-F5344CB8AC3E}">
        <p14:creationId xmlns:p14="http://schemas.microsoft.com/office/powerpoint/2010/main" val="1047439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FBF27-66D9-4A39-8C4D-C79CC36BF9E9}"/>
              </a:ext>
            </a:extLst>
          </p:cNvPr>
          <p:cNvSpPr>
            <a:spLocks noGrp="1"/>
          </p:cNvSpPr>
          <p:nvPr>
            <p:ph type="title"/>
          </p:nvPr>
        </p:nvSpPr>
        <p:spPr/>
        <p:txBody>
          <a:bodyPr/>
          <a:lstStyle/>
          <a:p>
            <a:r>
              <a:rPr lang="en-US" dirty="0"/>
              <a:t>Regional Transition Specialists</a:t>
            </a:r>
          </a:p>
        </p:txBody>
      </p:sp>
      <p:sp>
        <p:nvSpPr>
          <p:cNvPr id="3" name="Content Placeholder 2">
            <a:extLst>
              <a:ext uri="{FF2B5EF4-FFF2-40B4-BE49-F238E27FC236}">
                <a16:creationId xmlns:a16="http://schemas.microsoft.com/office/drawing/2014/main" id="{DE290F02-E979-4CF9-BE6C-C859D9D66516}"/>
              </a:ext>
            </a:extLst>
          </p:cNvPr>
          <p:cNvSpPr>
            <a:spLocks noGrp="1"/>
          </p:cNvSpPr>
          <p:nvPr>
            <p:ph idx="1"/>
          </p:nvPr>
        </p:nvSpPr>
        <p:spPr>
          <a:xfrm>
            <a:off x="802386" y="2269191"/>
            <a:ext cx="7543800" cy="3378574"/>
          </a:xfrm>
        </p:spPr>
        <p:txBody>
          <a:bodyPr>
            <a:noAutofit/>
          </a:bodyPr>
          <a:lstStyle/>
          <a:p>
            <a:pPr marL="0" indent="0">
              <a:lnSpc>
                <a:spcPct val="100000"/>
              </a:lnSpc>
              <a:spcBef>
                <a:spcPts val="225"/>
              </a:spcBef>
              <a:spcAft>
                <a:spcPts val="300"/>
              </a:spcAft>
              <a:buNone/>
            </a:pPr>
            <a:r>
              <a:rPr lang="en-US" sz="1800" b="1" dirty="0"/>
              <a:t>Region and contact person:				Phone number:</a:t>
            </a:r>
          </a:p>
          <a:p>
            <a:pPr marL="0" indent="0">
              <a:lnSpc>
                <a:spcPct val="100000"/>
              </a:lnSpc>
              <a:spcBef>
                <a:spcPts val="750"/>
              </a:spcBef>
              <a:spcAft>
                <a:spcPts val="750"/>
              </a:spcAft>
              <a:buNone/>
            </a:pPr>
            <a:r>
              <a:rPr lang="en-US" sz="1800" dirty="0"/>
              <a:t>Region 1- West Texas: Andrew Castillo			915-834-7701</a:t>
            </a:r>
          </a:p>
          <a:p>
            <a:pPr marL="0" indent="0">
              <a:lnSpc>
                <a:spcPct val="100000"/>
              </a:lnSpc>
              <a:spcBef>
                <a:spcPts val="750"/>
              </a:spcBef>
              <a:spcAft>
                <a:spcPts val="750"/>
              </a:spcAft>
              <a:buNone/>
            </a:pPr>
            <a:r>
              <a:rPr lang="en-US" sz="1800" dirty="0"/>
              <a:t>Region II- Dallas/Fort Worth: Rosla Hocker		817-436-4127</a:t>
            </a:r>
          </a:p>
          <a:p>
            <a:pPr marL="0" indent="0">
              <a:lnSpc>
                <a:spcPct val="100000"/>
              </a:lnSpc>
              <a:spcBef>
                <a:spcPts val="750"/>
              </a:spcBef>
              <a:spcAft>
                <a:spcPts val="750"/>
              </a:spcAft>
              <a:buNone/>
            </a:pPr>
            <a:r>
              <a:rPr lang="en-US" sz="1800" dirty="0"/>
              <a:t>Region III- Central Texas: Vacant				512-407-1320</a:t>
            </a:r>
          </a:p>
          <a:p>
            <a:pPr marL="0" indent="0">
              <a:lnSpc>
                <a:spcPct val="100000"/>
              </a:lnSpc>
              <a:spcBef>
                <a:spcPts val="750"/>
              </a:spcBef>
              <a:spcAft>
                <a:spcPts val="750"/>
              </a:spcAft>
              <a:buNone/>
            </a:pPr>
            <a:r>
              <a:rPr lang="en-US" sz="1800" dirty="0"/>
              <a:t>Region IV- East Texas:  LeAnn Bolwerk			903-266-2168</a:t>
            </a:r>
            <a:r>
              <a:rPr lang="en-US" dirty="0"/>
              <a:t> </a:t>
            </a:r>
          </a:p>
          <a:p>
            <a:pPr marL="0" indent="0">
              <a:buNone/>
            </a:pPr>
            <a:r>
              <a:rPr lang="en-US" sz="1800" dirty="0"/>
              <a:t>Region V- Houston: Kristen Davis				832-681-2643</a:t>
            </a:r>
          </a:p>
          <a:p>
            <a:pPr marL="0" indent="0">
              <a:lnSpc>
                <a:spcPct val="100000"/>
              </a:lnSpc>
              <a:spcBef>
                <a:spcPts val="750"/>
              </a:spcBef>
              <a:spcAft>
                <a:spcPts val="750"/>
              </a:spcAft>
              <a:buNone/>
            </a:pPr>
            <a:r>
              <a:rPr lang="en-US" sz="1800" dirty="0">
                <a:highlight>
                  <a:srgbClr val="FFFF00"/>
                </a:highlight>
              </a:rPr>
              <a:t>Region VI- South Texas: Mayra Gutierrez		210-805-2208</a:t>
            </a:r>
          </a:p>
        </p:txBody>
      </p:sp>
    </p:spTree>
    <p:extLst>
      <p:ext uri="{BB962C8B-B14F-4D97-AF65-F5344CB8AC3E}">
        <p14:creationId xmlns:p14="http://schemas.microsoft.com/office/powerpoint/2010/main" val="875674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E6194-9CD0-4BD7-BA4B-010CA47ED1A9}"/>
              </a:ext>
            </a:extLst>
          </p:cNvPr>
          <p:cNvSpPr>
            <a:spLocks noGrp="1"/>
          </p:cNvSpPr>
          <p:nvPr>
            <p:ph type="title"/>
          </p:nvPr>
        </p:nvSpPr>
        <p:spPr>
          <a:xfrm>
            <a:off x="802386" y="1220724"/>
            <a:ext cx="7543800" cy="756456"/>
          </a:xfrm>
        </p:spPr>
        <p:txBody>
          <a:bodyPr/>
          <a:lstStyle/>
          <a:p>
            <a:r>
              <a:rPr lang="en-US" dirty="0"/>
              <a:t>State office transition team</a:t>
            </a:r>
          </a:p>
        </p:txBody>
      </p:sp>
      <p:sp>
        <p:nvSpPr>
          <p:cNvPr id="3" name="Content Placeholder 2">
            <a:extLst>
              <a:ext uri="{FF2B5EF4-FFF2-40B4-BE49-F238E27FC236}">
                <a16:creationId xmlns:a16="http://schemas.microsoft.com/office/drawing/2014/main" id="{EC6E7997-F699-436F-8E57-972544324D8A}"/>
              </a:ext>
            </a:extLst>
          </p:cNvPr>
          <p:cNvSpPr>
            <a:spLocks noGrp="1"/>
          </p:cNvSpPr>
          <p:nvPr>
            <p:ph idx="1"/>
          </p:nvPr>
        </p:nvSpPr>
        <p:spPr>
          <a:xfrm>
            <a:off x="802386" y="2096723"/>
            <a:ext cx="7543800" cy="3800213"/>
          </a:xfrm>
        </p:spPr>
        <p:txBody>
          <a:bodyPr>
            <a:normAutofit lnSpcReduction="10000"/>
          </a:bodyPr>
          <a:lstStyle/>
          <a:p>
            <a:pPr marL="0" indent="0">
              <a:buNone/>
            </a:pPr>
            <a:r>
              <a:rPr lang="en-US" b="1" dirty="0"/>
              <a:t>Erin Wilder, Program Manager		Kevin Markel</a:t>
            </a:r>
            <a:r>
              <a:rPr lang="en-US" sz="1350" dirty="0"/>
              <a:t>		</a:t>
            </a:r>
          </a:p>
          <a:p>
            <a:pPr marL="0" indent="0">
              <a:buNone/>
            </a:pPr>
            <a:r>
              <a:rPr lang="en-US" sz="1350" dirty="0"/>
              <a:t>512-936-3707					817-759-3514</a:t>
            </a:r>
          </a:p>
          <a:p>
            <a:pPr marL="0" indent="0">
              <a:buNone/>
            </a:pPr>
            <a:r>
              <a:rPr lang="en-US" sz="1350" dirty="0">
                <a:hlinkClick r:id="rId2"/>
              </a:rPr>
              <a:t>Erin.Wilder@twc.state.tx.us</a:t>
            </a:r>
            <a:r>
              <a:rPr lang="en-US" sz="1350" dirty="0"/>
              <a:t>			</a:t>
            </a:r>
            <a:r>
              <a:rPr lang="en-US" sz="1350" dirty="0">
                <a:hlinkClick r:id="rId3"/>
              </a:rPr>
              <a:t>Kevin.Markel@twc.state.tx.us</a:t>
            </a:r>
            <a:r>
              <a:rPr lang="en-US" sz="1350" dirty="0"/>
              <a:t>	</a:t>
            </a:r>
          </a:p>
          <a:p>
            <a:pPr marL="0" indent="0">
              <a:buNone/>
            </a:pPr>
            <a:endParaRPr lang="en-US" sz="1350" dirty="0"/>
          </a:p>
          <a:p>
            <a:pPr marL="0" indent="0">
              <a:buNone/>
            </a:pPr>
            <a:r>
              <a:rPr lang="en-US" b="1" dirty="0"/>
              <a:t>Tammy Winkenwerder			Zenaida Olivas</a:t>
            </a:r>
          </a:p>
          <a:p>
            <a:pPr marL="0" indent="0">
              <a:buNone/>
            </a:pPr>
            <a:r>
              <a:rPr lang="en-US" sz="1350" dirty="0"/>
              <a:t>512-936-3708					915-834-7042</a:t>
            </a:r>
          </a:p>
          <a:p>
            <a:pPr marL="0" indent="0">
              <a:buNone/>
            </a:pPr>
            <a:r>
              <a:rPr lang="en-US" sz="1350" dirty="0">
                <a:hlinkClick r:id="rId4"/>
              </a:rPr>
              <a:t>Tammy.Winkenwerder@twc.state.tx.us</a:t>
            </a:r>
            <a:r>
              <a:rPr lang="en-US" sz="1350" dirty="0"/>
              <a:t>		</a:t>
            </a:r>
            <a:r>
              <a:rPr lang="en-US" sz="1350" dirty="0">
                <a:hlinkClick r:id="rId5"/>
              </a:rPr>
              <a:t>Zenaida.Olivas@twc.state.tx.us</a:t>
            </a:r>
            <a:endParaRPr lang="en-US" sz="1350" dirty="0"/>
          </a:p>
          <a:p>
            <a:pPr marL="0" indent="0">
              <a:buNone/>
            </a:pPr>
            <a:endParaRPr lang="en-US" sz="1350" dirty="0"/>
          </a:p>
          <a:p>
            <a:pPr marL="0" indent="0">
              <a:buNone/>
            </a:pPr>
            <a:r>
              <a:rPr lang="en-US" b="1" dirty="0"/>
              <a:t>Laura Villarreal				Lauren Hargrove</a:t>
            </a:r>
          </a:p>
          <a:p>
            <a:pPr marL="0" indent="0">
              <a:buNone/>
            </a:pPr>
            <a:r>
              <a:rPr lang="en-US" sz="1350" dirty="0"/>
              <a:t>512-936-3559					512-936-4303</a:t>
            </a:r>
          </a:p>
          <a:p>
            <a:pPr marL="0" indent="0">
              <a:buNone/>
            </a:pPr>
            <a:r>
              <a:rPr lang="en-US" sz="1350" dirty="0">
                <a:hlinkClick r:id="rId6"/>
              </a:rPr>
              <a:t>Laura.Villarreal@twc.state.tx.us</a:t>
            </a:r>
            <a:r>
              <a:rPr lang="en-US" sz="1350" dirty="0"/>
              <a:t>			</a:t>
            </a:r>
            <a:r>
              <a:rPr lang="en-US" sz="1350" dirty="0">
                <a:hlinkClick r:id="rId7"/>
              </a:rPr>
              <a:t>Lauren.Hargrove@twc.state.tx.us</a:t>
            </a:r>
            <a:endParaRPr lang="en-US" sz="1350" dirty="0"/>
          </a:p>
          <a:p>
            <a:pPr marL="0" indent="0">
              <a:buNone/>
            </a:pPr>
            <a:r>
              <a:rPr lang="en-US" dirty="0"/>
              <a:t>			 </a:t>
            </a:r>
          </a:p>
          <a:p>
            <a:pPr marL="0" indent="0">
              <a:buNone/>
            </a:pPr>
            <a:r>
              <a:rPr lang="en-US" dirty="0"/>
              <a:t>			Pre-ETS Mailbox     </a:t>
            </a:r>
            <a:r>
              <a:rPr lang="en-US" dirty="0">
                <a:hlinkClick r:id="rId8"/>
              </a:rPr>
              <a:t>VR.Pre-ETS@twc.state.tx.us</a:t>
            </a:r>
            <a:r>
              <a:rPr lang="en-US"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540571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2AB3-5DC9-4759-9C38-52CED3B0783C}"/>
              </a:ext>
            </a:extLst>
          </p:cNvPr>
          <p:cNvSpPr>
            <a:spLocks noGrp="1"/>
          </p:cNvSpPr>
          <p:nvPr>
            <p:ph type="title"/>
          </p:nvPr>
        </p:nvSpPr>
        <p:spPr/>
        <p:txBody>
          <a:bodyPr/>
          <a:lstStyle/>
          <a:p>
            <a:pPr algn="ctr"/>
            <a:r>
              <a:rPr lang="en-US" b="1" dirty="0">
                <a:latin typeface="Calibri Light" panose="020F0302020204030204" pitchFamily="34" charset="0"/>
                <a:cs typeface="Calibri Light" panose="020F0302020204030204" pitchFamily="34" charset="0"/>
              </a:rPr>
              <a:t>Texas Workforce Commission </a:t>
            </a:r>
            <a:br>
              <a:rPr lang="en-US" b="1" dirty="0">
                <a:latin typeface="Calibri Light" panose="020F0302020204030204" pitchFamily="34" charset="0"/>
                <a:cs typeface="Calibri Light" panose="020F0302020204030204" pitchFamily="34" charset="0"/>
              </a:rPr>
            </a:br>
            <a:br>
              <a:rPr lang="en-US" sz="788" b="1" dirty="0">
                <a:latin typeface="Calibri Light" panose="020F0302020204030204" pitchFamily="34" charset="0"/>
                <a:cs typeface="Calibri Light" panose="020F0302020204030204" pitchFamily="34" charset="0"/>
              </a:rPr>
            </a:br>
            <a:r>
              <a:rPr lang="en-US" sz="2700" b="1" dirty="0">
                <a:latin typeface="Calibri Light" panose="020F0302020204030204" pitchFamily="34" charset="0"/>
                <a:cs typeface="Calibri Light" panose="020F0302020204030204" pitchFamily="34" charset="0"/>
              </a:rPr>
              <a:t>Contact information</a:t>
            </a:r>
            <a:endParaRPr lang="en-US" dirty="0"/>
          </a:p>
        </p:txBody>
      </p:sp>
      <p:sp>
        <p:nvSpPr>
          <p:cNvPr id="3" name="Content Placeholder 2">
            <a:extLst>
              <a:ext uri="{FF2B5EF4-FFF2-40B4-BE49-F238E27FC236}">
                <a16:creationId xmlns:a16="http://schemas.microsoft.com/office/drawing/2014/main" id="{4DDCA696-AA7C-4667-AF17-4CB296276C2F}"/>
              </a:ext>
            </a:extLst>
          </p:cNvPr>
          <p:cNvSpPr>
            <a:spLocks noGrp="1"/>
          </p:cNvSpPr>
          <p:nvPr>
            <p:ph idx="1"/>
          </p:nvPr>
        </p:nvSpPr>
        <p:spPr/>
        <p:txBody>
          <a:bodyPr/>
          <a:lstStyle/>
          <a:p>
            <a:pPr marL="0" indent="0" algn="ctr">
              <a:buNone/>
            </a:pPr>
            <a:r>
              <a:rPr lang="en-US" dirty="0">
                <a:latin typeface="Calibri Light" panose="020F0302020204030204" pitchFamily="34" charset="0"/>
                <a:cs typeface="Calibri Light" panose="020F0302020204030204" pitchFamily="34" charset="0"/>
              </a:rPr>
              <a:t>Texas Workforce Solutions-Vocational Rehabilitation Services</a:t>
            </a:r>
          </a:p>
          <a:p>
            <a:pPr marL="0" indent="0" algn="ctr">
              <a:buNone/>
            </a:pPr>
            <a:r>
              <a:rPr lang="en-US" dirty="0">
                <a:latin typeface="Calibri Light" panose="020F0302020204030204" pitchFamily="34" charset="0"/>
                <a:cs typeface="Calibri Light" panose="020F0302020204030204" pitchFamily="34" charset="0"/>
              </a:rPr>
              <a:t>101 East 15th Street</a:t>
            </a:r>
          </a:p>
          <a:p>
            <a:pPr marL="0" indent="0" algn="ctr">
              <a:buNone/>
            </a:pPr>
            <a:r>
              <a:rPr lang="en-US" dirty="0">
                <a:latin typeface="Calibri Light" panose="020F0302020204030204" pitchFamily="34" charset="0"/>
                <a:cs typeface="Calibri Light" panose="020F0302020204030204" pitchFamily="34" charset="0"/>
              </a:rPr>
              <a:t>Austin, Texas 78778-0001</a:t>
            </a:r>
          </a:p>
          <a:p>
            <a:pPr marL="0" indent="0" algn="ctr">
              <a:buNone/>
            </a:pPr>
            <a:r>
              <a:rPr lang="en-US" dirty="0">
                <a:latin typeface="Calibri Light" panose="020F0302020204030204" pitchFamily="34" charset="0"/>
                <a:cs typeface="Calibri Light" panose="020F0302020204030204" pitchFamily="34" charset="0"/>
              </a:rPr>
              <a:t>800-628-5115</a:t>
            </a:r>
          </a:p>
          <a:p>
            <a:pPr marL="0" indent="0" algn="ctr">
              <a:buNone/>
            </a:pPr>
            <a:r>
              <a:rPr lang="en-US" dirty="0">
                <a:latin typeface="Calibri Light" panose="020F0302020204030204" pitchFamily="34" charset="0"/>
                <a:cs typeface="Calibri Light" panose="020F0302020204030204" pitchFamily="34" charset="0"/>
              </a:rPr>
              <a:t>Equal Opportunity Employer/Program</a:t>
            </a:r>
          </a:p>
          <a:p>
            <a:pPr marL="0" indent="0" algn="ctr">
              <a:buNone/>
            </a:pPr>
            <a:r>
              <a:rPr lang="en-US" dirty="0">
                <a:latin typeface="Calibri Light" panose="020F0302020204030204" pitchFamily="34" charset="0"/>
                <a:cs typeface="Calibri Light" panose="020F0302020204030204" pitchFamily="34" charset="0"/>
              </a:rPr>
              <a:t>Auxiliary aids and services are available upon request to individuals with disabilities.</a:t>
            </a:r>
          </a:p>
          <a:p>
            <a:pPr marL="0" indent="0" algn="ctr">
              <a:buNone/>
            </a:pPr>
            <a:r>
              <a:rPr lang="en-US" dirty="0">
                <a:latin typeface="Calibri Light" panose="020F0302020204030204" pitchFamily="34" charset="0"/>
                <a:cs typeface="Calibri Light" panose="020F0302020204030204" pitchFamily="34" charset="0"/>
              </a:rPr>
              <a:t>Relay Texas: 800-735-2989 (TTY) and 711 (Voice)</a:t>
            </a:r>
          </a:p>
          <a:p>
            <a:pPr marL="0" indent="0" algn="ctr">
              <a:buNone/>
            </a:pPr>
            <a:r>
              <a:rPr lang="en-US" dirty="0">
                <a:latin typeface="Calibri Light" panose="020F0302020204030204" pitchFamily="34" charset="0"/>
                <a:cs typeface="Calibri Light" panose="020F0302020204030204" pitchFamily="34" charset="0"/>
              </a:rPr>
              <a:t>The Texas Workforce Commission accepts calls made through any relay service provider.</a:t>
            </a:r>
          </a:p>
          <a:p>
            <a:endParaRPr lang="en-US" dirty="0"/>
          </a:p>
        </p:txBody>
      </p:sp>
    </p:spTree>
    <p:extLst>
      <p:ext uri="{BB962C8B-B14F-4D97-AF65-F5344CB8AC3E}">
        <p14:creationId xmlns:p14="http://schemas.microsoft.com/office/powerpoint/2010/main" val="2554235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93C9D-90EB-40CE-909D-80A81E73CD50}"/>
              </a:ext>
            </a:extLst>
          </p:cNvPr>
          <p:cNvSpPr>
            <a:spLocks noGrp="1"/>
          </p:cNvSpPr>
          <p:nvPr>
            <p:ph type="title"/>
          </p:nvPr>
        </p:nvSpPr>
        <p:spPr>
          <a:xfrm>
            <a:off x="761355" y="857250"/>
            <a:ext cx="8019230" cy="1207008"/>
          </a:xfrm>
        </p:spPr>
        <p:txBody>
          <a:bodyPr/>
          <a:lstStyle/>
          <a:p>
            <a:r>
              <a:rPr lang="en-US" dirty="0"/>
              <a:t>VR Offices in The Region One ESC Area</a:t>
            </a:r>
          </a:p>
        </p:txBody>
      </p:sp>
      <p:sp>
        <p:nvSpPr>
          <p:cNvPr id="7" name="TextBox 6">
            <a:extLst>
              <a:ext uri="{FF2B5EF4-FFF2-40B4-BE49-F238E27FC236}">
                <a16:creationId xmlns:a16="http://schemas.microsoft.com/office/drawing/2014/main" id="{451DEB43-B32A-4310-AE73-E5392BCE30EB}"/>
              </a:ext>
            </a:extLst>
          </p:cNvPr>
          <p:cNvSpPr txBox="1"/>
          <p:nvPr/>
        </p:nvSpPr>
        <p:spPr>
          <a:xfrm>
            <a:off x="597877" y="1595805"/>
            <a:ext cx="3194539" cy="4455066"/>
          </a:xfrm>
          <a:prstGeom prst="rect">
            <a:avLst/>
          </a:prstGeom>
          <a:noFill/>
        </p:spPr>
        <p:txBody>
          <a:bodyPr wrap="square" rtlCol="0">
            <a:spAutoFit/>
          </a:bodyPr>
          <a:lstStyle/>
          <a:p>
            <a:pPr defTabSz="342900"/>
            <a:endParaRPr lang="en-US" sz="1350" b="1" dirty="0">
              <a:solidFill>
                <a:prstClr val="black"/>
              </a:solidFill>
              <a:latin typeface="Rockwell" panose="02060603020205020403"/>
            </a:endParaRPr>
          </a:p>
          <a:p>
            <a:pPr defTabSz="342900"/>
            <a:r>
              <a:rPr lang="en-US" sz="1350" b="1" dirty="0">
                <a:solidFill>
                  <a:srgbClr val="D34817"/>
                </a:solidFill>
                <a:latin typeface="Rockwell" panose="02060603020205020403"/>
              </a:rPr>
              <a:t>Cameron County Management Unit Serves Cameron County</a:t>
            </a:r>
          </a:p>
          <a:p>
            <a:pPr defTabSz="342900"/>
            <a:r>
              <a:rPr lang="en-US" sz="1350" dirty="0">
                <a:solidFill>
                  <a:prstClr val="black"/>
                </a:solidFill>
                <a:latin typeface="Rockwell" panose="02060603020205020403"/>
              </a:rPr>
              <a:t>1812 W. Jefferson Avenue</a:t>
            </a:r>
          </a:p>
          <a:p>
            <a:pPr defTabSz="342900"/>
            <a:r>
              <a:rPr lang="en-US" sz="1350" dirty="0">
                <a:solidFill>
                  <a:prstClr val="black"/>
                </a:solidFill>
                <a:latin typeface="Rockwell" panose="02060603020205020403"/>
              </a:rPr>
              <a:t>Harlingen, TX 78550 </a:t>
            </a:r>
          </a:p>
          <a:p>
            <a:pPr defTabSz="342900"/>
            <a:r>
              <a:rPr lang="en-US" sz="1350" dirty="0">
                <a:solidFill>
                  <a:prstClr val="black"/>
                </a:solidFill>
                <a:latin typeface="Rockwell" panose="02060603020205020403"/>
              </a:rPr>
              <a:t>Phone: 956-368-5200</a:t>
            </a:r>
          </a:p>
          <a:p>
            <a:pPr defTabSz="342900"/>
            <a:r>
              <a:rPr lang="en-US" sz="1350" b="1" dirty="0">
                <a:solidFill>
                  <a:prstClr val="black"/>
                </a:solidFill>
                <a:latin typeface="Rockwell" panose="02060603020205020403"/>
              </a:rPr>
              <a:t>VR Manager: Ralph Rangel</a:t>
            </a:r>
            <a:endParaRPr lang="en-US" sz="1350" dirty="0">
              <a:solidFill>
                <a:prstClr val="black"/>
              </a:solidFill>
              <a:latin typeface="Rockwell" panose="02060603020205020403"/>
            </a:endParaRPr>
          </a:p>
          <a:p>
            <a:pPr defTabSz="342900"/>
            <a:r>
              <a:rPr lang="en-US" sz="1350" b="1" dirty="0">
                <a:solidFill>
                  <a:prstClr val="black"/>
                </a:solidFill>
                <a:latin typeface="Rockwell" panose="02060603020205020403"/>
              </a:rPr>
              <a:t>VR Supervisor: </a:t>
            </a:r>
            <a:r>
              <a:rPr lang="en-US" sz="1350" b="1" dirty="0" err="1">
                <a:solidFill>
                  <a:prstClr val="black"/>
                </a:solidFill>
                <a:latin typeface="Rockwell" panose="02060603020205020403"/>
              </a:rPr>
              <a:t>Lorissa</a:t>
            </a:r>
            <a:r>
              <a:rPr lang="en-US" sz="1350" b="1" dirty="0">
                <a:solidFill>
                  <a:prstClr val="black"/>
                </a:solidFill>
                <a:latin typeface="Rockwell" panose="02060603020205020403"/>
              </a:rPr>
              <a:t> Luna</a:t>
            </a:r>
          </a:p>
          <a:p>
            <a:pPr defTabSz="342900"/>
            <a:r>
              <a:rPr lang="en-US" sz="1350" dirty="0">
                <a:solidFill>
                  <a:prstClr val="black"/>
                </a:solidFill>
                <a:latin typeface="Rockwell" panose="02060603020205020403"/>
                <a:hlinkClick r:id="rId2"/>
              </a:rPr>
              <a:t>Lorissa.Luna@twc.state.tx.us</a:t>
            </a:r>
            <a:r>
              <a:rPr lang="en-US" sz="1350" dirty="0">
                <a:solidFill>
                  <a:prstClr val="black"/>
                </a:solidFill>
                <a:latin typeface="Rockwell" panose="02060603020205020403"/>
              </a:rPr>
              <a:t> </a:t>
            </a:r>
          </a:p>
          <a:p>
            <a:pPr defTabSz="342900"/>
            <a:endParaRPr lang="en-US" sz="1350" dirty="0">
              <a:solidFill>
                <a:prstClr val="black"/>
              </a:solidFill>
              <a:latin typeface="Rockwell" panose="02060603020205020403"/>
            </a:endParaRPr>
          </a:p>
          <a:p>
            <a:pPr defTabSz="342900"/>
            <a:r>
              <a:rPr lang="en-US" sz="1350" b="1" dirty="0">
                <a:solidFill>
                  <a:srgbClr val="D34817"/>
                </a:solidFill>
                <a:latin typeface="Rockwell" panose="02060603020205020403"/>
              </a:rPr>
              <a:t>Golden Crescent/Coastal Bend</a:t>
            </a:r>
          </a:p>
          <a:p>
            <a:pPr defTabSz="342900"/>
            <a:r>
              <a:rPr lang="en-US" sz="1350" b="1" dirty="0">
                <a:solidFill>
                  <a:srgbClr val="D34817"/>
                </a:solidFill>
                <a:latin typeface="Rockwell" panose="02060603020205020403"/>
              </a:rPr>
              <a:t>Management Unit </a:t>
            </a:r>
          </a:p>
          <a:p>
            <a:pPr defTabSz="342900"/>
            <a:r>
              <a:rPr lang="en-US" sz="1350" b="1" dirty="0">
                <a:solidFill>
                  <a:srgbClr val="D34817"/>
                </a:solidFill>
                <a:latin typeface="Rockwell" panose="02060603020205020403"/>
              </a:rPr>
              <a:t>Serves Brooks &amp; Jim Hogg County</a:t>
            </a:r>
          </a:p>
          <a:p>
            <a:pPr defTabSz="342900"/>
            <a:r>
              <a:rPr lang="en-US" sz="1350" dirty="0">
                <a:solidFill>
                  <a:prstClr val="black"/>
                </a:solidFill>
                <a:latin typeface="Rockwell" panose="02060603020205020403"/>
              </a:rPr>
              <a:t>1814 Brahma Blvd</a:t>
            </a:r>
          </a:p>
          <a:p>
            <a:pPr defTabSz="342900"/>
            <a:r>
              <a:rPr lang="en-US" sz="1350" dirty="0">
                <a:solidFill>
                  <a:prstClr val="black"/>
                </a:solidFill>
                <a:latin typeface="Rockwell" panose="02060603020205020403"/>
              </a:rPr>
              <a:t>Kingsville, TX 78363</a:t>
            </a:r>
          </a:p>
          <a:p>
            <a:pPr defTabSz="342900"/>
            <a:r>
              <a:rPr lang="en-US" sz="1350" dirty="0">
                <a:solidFill>
                  <a:prstClr val="black"/>
                </a:solidFill>
                <a:latin typeface="Rockwell" panose="02060603020205020403"/>
              </a:rPr>
              <a:t>Phone: 361-592-1006</a:t>
            </a:r>
          </a:p>
          <a:p>
            <a:pPr defTabSz="342900"/>
            <a:r>
              <a:rPr lang="en-US" sz="1350" b="1" dirty="0">
                <a:solidFill>
                  <a:prstClr val="black"/>
                </a:solidFill>
                <a:latin typeface="Rockwell" panose="02060603020205020403"/>
              </a:rPr>
              <a:t>VR Manager: Joey Crow</a:t>
            </a:r>
          </a:p>
          <a:p>
            <a:pPr defTabSz="342900"/>
            <a:r>
              <a:rPr lang="en-US" sz="1350" b="1" dirty="0">
                <a:solidFill>
                  <a:prstClr val="black"/>
                </a:solidFill>
                <a:latin typeface="Rockwell" panose="02060603020205020403"/>
              </a:rPr>
              <a:t>VR Counselor:  Norma Pena</a:t>
            </a:r>
          </a:p>
          <a:p>
            <a:pPr defTabSz="342900"/>
            <a:r>
              <a:rPr lang="en-US" sz="1350" dirty="0">
                <a:solidFill>
                  <a:prstClr val="black"/>
                </a:solidFill>
                <a:latin typeface="Rockwell" panose="02060603020205020403"/>
                <a:hlinkClick r:id="rId3"/>
              </a:rPr>
              <a:t>Norma.Pena@twc.state.tx.us</a:t>
            </a:r>
            <a:r>
              <a:rPr lang="en-US" sz="1350" dirty="0">
                <a:solidFill>
                  <a:prstClr val="black"/>
                </a:solidFill>
                <a:latin typeface="Rockwell" panose="02060603020205020403"/>
              </a:rPr>
              <a:t> </a:t>
            </a:r>
          </a:p>
          <a:p>
            <a:pPr defTabSz="342900"/>
            <a:r>
              <a:rPr lang="en-US" sz="1350" dirty="0">
                <a:solidFill>
                  <a:prstClr val="black"/>
                </a:solidFill>
                <a:latin typeface="Rockwell" panose="02060603020205020403"/>
              </a:rPr>
              <a:t>Phone: 361-412-8958</a:t>
            </a:r>
          </a:p>
          <a:p>
            <a:pPr defTabSz="342900"/>
            <a:endParaRPr lang="en-US" sz="1350" dirty="0">
              <a:solidFill>
                <a:prstClr val="black"/>
              </a:solidFill>
              <a:latin typeface="Rockwell" panose="02060603020205020403"/>
            </a:endParaRPr>
          </a:p>
        </p:txBody>
      </p:sp>
      <p:sp>
        <p:nvSpPr>
          <p:cNvPr id="12" name="TextBox 11">
            <a:extLst>
              <a:ext uri="{FF2B5EF4-FFF2-40B4-BE49-F238E27FC236}">
                <a16:creationId xmlns:a16="http://schemas.microsoft.com/office/drawing/2014/main" id="{B19B77A9-6DA7-402B-8B70-DFF230C026C1}"/>
              </a:ext>
            </a:extLst>
          </p:cNvPr>
          <p:cNvSpPr txBox="1"/>
          <p:nvPr/>
        </p:nvSpPr>
        <p:spPr>
          <a:xfrm>
            <a:off x="4346331" y="1754067"/>
            <a:ext cx="3880339" cy="4662815"/>
          </a:xfrm>
          <a:prstGeom prst="rect">
            <a:avLst/>
          </a:prstGeom>
          <a:noFill/>
        </p:spPr>
        <p:txBody>
          <a:bodyPr wrap="square" rtlCol="0">
            <a:spAutoFit/>
          </a:bodyPr>
          <a:lstStyle/>
          <a:p>
            <a:pPr defTabSz="342900"/>
            <a:r>
              <a:rPr lang="en-US" sz="1350" b="1" dirty="0">
                <a:solidFill>
                  <a:srgbClr val="D34817"/>
                </a:solidFill>
                <a:latin typeface="Rockwell" panose="02060603020205020403"/>
              </a:rPr>
              <a:t>Lower Rio Grande Management Unit </a:t>
            </a:r>
          </a:p>
          <a:p>
            <a:pPr defTabSz="342900"/>
            <a:r>
              <a:rPr lang="en-US" sz="1350" b="1" dirty="0">
                <a:solidFill>
                  <a:srgbClr val="D34817"/>
                </a:solidFill>
                <a:latin typeface="Rockwell" panose="02060603020205020403"/>
              </a:rPr>
              <a:t>Serves Hidalgo, Starr and Willacy County</a:t>
            </a:r>
          </a:p>
          <a:p>
            <a:pPr defTabSz="342900"/>
            <a:r>
              <a:rPr lang="en-US" sz="1350" dirty="0">
                <a:solidFill>
                  <a:prstClr val="black"/>
                </a:solidFill>
                <a:latin typeface="Rockwell" panose="02060603020205020403"/>
              </a:rPr>
              <a:t>801 W. </a:t>
            </a:r>
            <a:r>
              <a:rPr lang="en-US" sz="1350" dirty="0" err="1">
                <a:solidFill>
                  <a:prstClr val="black"/>
                </a:solidFill>
                <a:latin typeface="Rockwell" panose="02060603020205020403"/>
              </a:rPr>
              <a:t>Nolana</a:t>
            </a:r>
            <a:r>
              <a:rPr lang="en-US" sz="1350" dirty="0">
                <a:solidFill>
                  <a:prstClr val="black"/>
                </a:solidFill>
                <a:latin typeface="Rockwell" panose="02060603020205020403"/>
              </a:rPr>
              <a:t>, Suites 115 &amp; 120 </a:t>
            </a:r>
          </a:p>
          <a:p>
            <a:pPr defTabSz="342900"/>
            <a:r>
              <a:rPr lang="en-US" sz="1350" dirty="0">
                <a:solidFill>
                  <a:prstClr val="black"/>
                </a:solidFill>
                <a:latin typeface="Rockwell" panose="02060603020205020403"/>
              </a:rPr>
              <a:t>McAllen, TX 78504</a:t>
            </a:r>
          </a:p>
          <a:p>
            <a:pPr defTabSz="342900"/>
            <a:r>
              <a:rPr lang="en-US" sz="1350" dirty="0">
                <a:solidFill>
                  <a:prstClr val="black"/>
                </a:solidFill>
                <a:latin typeface="Rockwell" panose="02060603020205020403"/>
              </a:rPr>
              <a:t>Phone: 956-661-5480 </a:t>
            </a:r>
          </a:p>
          <a:p>
            <a:pPr defTabSz="342900"/>
            <a:r>
              <a:rPr lang="en-US" sz="1350" b="1" dirty="0">
                <a:solidFill>
                  <a:prstClr val="black"/>
                </a:solidFill>
                <a:latin typeface="Rockwell" panose="02060603020205020403"/>
              </a:rPr>
              <a:t>VR Manager: Antonio </a:t>
            </a:r>
            <a:r>
              <a:rPr lang="en-US" sz="1350" b="1" dirty="0" err="1">
                <a:solidFill>
                  <a:prstClr val="black"/>
                </a:solidFill>
                <a:latin typeface="Rockwell" panose="02060603020205020403"/>
              </a:rPr>
              <a:t>Ocana</a:t>
            </a:r>
            <a:endParaRPr lang="en-US" sz="1350" b="1" dirty="0">
              <a:solidFill>
                <a:prstClr val="black"/>
              </a:solidFill>
              <a:latin typeface="Rockwell" panose="02060603020205020403"/>
            </a:endParaRPr>
          </a:p>
          <a:p>
            <a:pPr defTabSz="342900"/>
            <a:r>
              <a:rPr lang="en-US" sz="1350" b="1" dirty="0">
                <a:solidFill>
                  <a:prstClr val="black"/>
                </a:solidFill>
                <a:latin typeface="Rockwell" panose="02060603020205020403"/>
              </a:rPr>
              <a:t>VR Supervisor: Leigh Ann Godinez</a:t>
            </a:r>
          </a:p>
          <a:p>
            <a:pPr defTabSz="342900"/>
            <a:r>
              <a:rPr lang="en-US" sz="1350" dirty="0">
                <a:solidFill>
                  <a:prstClr val="black"/>
                </a:solidFill>
                <a:latin typeface="Rockwell" panose="02060603020205020403"/>
                <a:hlinkClick r:id="rId4"/>
              </a:rPr>
              <a:t>LeighAnn.Godinez@twc.state.tx.us</a:t>
            </a:r>
            <a:r>
              <a:rPr lang="en-US" sz="1350" dirty="0">
                <a:solidFill>
                  <a:prstClr val="black"/>
                </a:solidFill>
                <a:latin typeface="Rockwell" panose="02060603020205020403"/>
              </a:rPr>
              <a:t> </a:t>
            </a:r>
          </a:p>
          <a:p>
            <a:pPr defTabSz="342900"/>
            <a:r>
              <a:rPr lang="en-US" sz="1350" b="1" dirty="0">
                <a:solidFill>
                  <a:prstClr val="black"/>
                </a:solidFill>
                <a:latin typeface="Rockwell" panose="02060603020205020403"/>
              </a:rPr>
              <a:t>VR Supervisor:  Gabriela Martinez</a:t>
            </a:r>
          </a:p>
          <a:p>
            <a:pPr defTabSz="342900"/>
            <a:r>
              <a:rPr lang="en-US" sz="1350" dirty="0">
                <a:solidFill>
                  <a:prstClr val="black"/>
                </a:solidFill>
                <a:latin typeface="Rockwell" panose="02060603020205020403"/>
                <a:hlinkClick r:id="rId5"/>
              </a:rPr>
              <a:t>Gabriela.Martinez@twc.state.tx.us</a:t>
            </a:r>
            <a:r>
              <a:rPr lang="en-US" sz="1350" dirty="0">
                <a:solidFill>
                  <a:prstClr val="black"/>
                </a:solidFill>
                <a:latin typeface="Rockwell" panose="02060603020205020403"/>
              </a:rPr>
              <a:t> </a:t>
            </a:r>
          </a:p>
          <a:p>
            <a:pPr defTabSz="342900"/>
            <a:endParaRPr lang="en-US" sz="1350" dirty="0">
              <a:solidFill>
                <a:prstClr val="black"/>
              </a:solidFill>
              <a:latin typeface="Rockwell" panose="02060603020205020403"/>
            </a:endParaRPr>
          </a:p>
          <a:p>
            <a:pPr defTabSz="342900"/>
            <a:r>
              <a:rPr lang="en-US" sz="1350" b="1" dirty="0">
                <a:solidFill>
                  <a:srgbClr val="D34817"/>
                </a:solidFill>
                <a:latin typeface="Rockwell" panose="02060603020205020403"/>
              </a:rPr>
              <a:t>South Texas Middle Rio Management Unit </a:t>
            </a:r>
          </a:p>
          <a:p>
            <a:pPr defTabSz="342900"/>
            <a:r>
              <a:rPr lang="en-US" sz="1350" b="1" dirty="0">
                <a:solidFill>
                  <a:srgbClr val="D34817"/>
                </a:solidFill>
                <a:latin typeface="Rockwell" panose="02060603020205020403"/>
              </a:rPr>
              <a:t>Serves Webb &amp; Zapata County</a:t>
            </a:r>
          </a:p>
          <a:p>
            <a:pPr defTabSz="342900"/>
            <a:r>
              <a:rPr lang="en-US" sz="1350" dirty="0">
                <a:solidFill>
                  <a:prstClr val="black"/>
                </a:solidFill>
                <a:latin typeface="Rockwell" panose="02060603020205020403"/>
              </a:rPr>
              <a:t>4611 Foster Avenue</a:t>
            </a:r>
          </a:p>
          <a:p>
            <a:pPr defTabSz="342900"/>
            <a:r>
              <a:rPr lang="en-US" sz="1350" dirty="0">
                <a:solidFill>
                  <a:prstClr val="black"/>
                </a:solidFill>
                <a:latin typeface="Rockwell" panose="02060603020205020403"/>
              </a:rPr>
              <a:t>Laredo, TX 78041</a:t>
            </a:r>
          </a:p>
          <a:p>
            <a:pPr defTabSz="342900"/>
            <a:r>
              <a:rPr lang="en-US" sz="1350" dirty="0">
                <a:solidFill>
                  <a:prstClr val="black"/>
                </a:solidFill>
                <a:latin typeface="Rockwell" panose="02060603020205020403"/>
              </a:rPr>
              <a:t>Phone: 956-523-8050</a:t>
            </a:r>
          </a:p>
          <a:p>
            <a:pPr defTabSz="342900"/>
            <a:r>
              <a:rPr lang="en-US" sz="1350" b="1" dirty="0">
                <a:solidFill>
                  <a:prstClr val="black"/>
                </a:solidFill>
                <a:latin typeface="Rockwell" panose="02060603020205020403"/>
              </a:rPr>
              <a:t>VR Manager: Janette Ramos</a:t>
            </a:r>
          </a:p>
          <a:p>
            <a:pPr defTabSz="342900"/>
            <a:r>
              <a:rPr lang="en-US" sz="1350" b="1" dirty="0">
                <a:solidFill>
                  <a:prstClr val="black"/>
                </a:solidFill>
                <a:latin typeface="Rockwell" panose="02060603020205020403"/>
              </a:rPr>
              <a:t>VR Supervisor: Joe Lee Herrera</a:t>
            </a:r>
          </a:p>
          <a:p>
            <a:pPr defTabSz="342900"/>
            <a:r>
              <a:rPr lang="en-US" sz="1350" dirty="0">
                <a:solidFill>
                  <a:prstClr val="black"/>
                </a:solidFill>
                <a:latin typeface="Rockwell" panose="02060603020205020403"/>
                <a:hlinkClick r:id="rId6"/>
              </a:rPr>
              <a:t>Joe.Herrera@twc.state.tx.us</a:t>
            </a:r>
            <a:r>
              <a:rPr lang="en-US" sz="1350" dirty="0">
                <a:solidFill>
                  <a:prstClr val="black"/>
                </a:solidFill>
                <a:latin typeface="Rockwell" panose="02060603020205020403"/>
              </a:rPr>
              <a:t> </a:t>
            </a:r>
          </a:p>
          <a:p>
            <a:pPr defTabSz="342900"/>
            <a:endParaRPr lang="en-US" sz="1350" dirty="0">
              <a:solidFill>
                <a:prstClr val="black"/>
              </a:solidFill>
              <a:latin typeface="Rockwell" panose="02060603020205020403"/>
            </a:endParaRPr>
          </a:p>
          <a:p>
            <a:pPr defTabSz="342900"/>
            <a:endParaRPr lang="en-US" sz="1350" dirty="0">
              <a:solidFill>
                <a:prstClr val="black"/>
              </a:solidFill>
              <a:latin typeface="Rockwell" panose="02060603020205020403"/>
            </a:endParaRPr>
          </a:p>
          <a:p>
            <a:pPr defTabSz="342900"/>
            <a:endParaRPr lang="en-US" sz="1350" dirty="0">
              <a:solidFill>
                <a:prstClr val="black"/>
              </a:solidFill>
              <a:latin typeface="Rockwell" panose="02060603020205020403"/>
            </a:endParaRPr>
          </a:p>
        </p:txBody>
      </p:sp>
    </p:spTree>
    <p:extLst>
      <p:ext uri="{BB962C8B-B14F-4D97-AF65-F5344CB8AC3E}">
        <p14:creationId xmlns:p14="http://schemas.microsoft.com/office/powerpoint/2010/main" val="1945050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310A7-1331-466A-8D37-FDE6AA92A936}"/>
              </a:ext>
            </a:extLst>
          </p:cNvPr>
          <p:cNvSpPr>
            <a:spLocks noGrp="1"/>
          </p:cNvSpPr>
          <p:nvPr>
            <p:ph type="title"/>
          </p:nvPr>
        </p:nvSpPr>
        <p:spPr/>
        <p:txBody>
          <a:bodyPr/>
          <a:lstStyle/>
          <a:p>
            <a:r>
              <a:rPr lang="en-US" b="1" dirty="0">
                <a:latin typeface="Calibri Light" panose="020F0302020204030204" pitchFamily="34" charset="0"/>
                <a:cs typeface="Calibri Light" panose="020F0302020204030204" pitchFamily="34" charset="0"/>
              </a:rPr>
              <a:t>Federal funding information</a:t>
            </a:r>
            <a:endParaRPr lang="en-US" dirty="0"/>
          </a:p>
        </p:txBody>
      </p:sp>
      <p:sp>
        <p:nvSpPr>
          <p:cNvPr id="3" name="Content Placeholder 2">
            <a:extLst>
              <a:ext uri="{FF2B5EF4-FFF2-40B4-BE49-F238E27FC236}">
                <a16:creationId xmlns:a16="http://schemas.microsoft.com/office/drawing/2014/main" id="{03BAC3DD-EFC2-40C2-BBBF-D43C7B51F02B}"/>
              </a:ext>
            </a:extLst>
          </p:cNvPr>
          <p:cNvSpPr>
            <a:spLocks noGrp="1"/>
          </p:cNvSpPr>
          <p:nvPr>
            <p:ph idx="1"/>
          </p:nvPr>
        </p:nvSpPr>
        <p:spPr/>
        <p:txBody>
          <a:bodyPr>
            <a:normAutofit/>
          </a:bodyPr>
          <a:lstStyle/>
          <a:p>
            <a:r>
              <a:rPr lang="en-US" dirty="0">
                <a:latin typeface="Calibri Light" panose="020F0302020204030204" pitchFamily="34" charset="0"/>
                <a:cs typeface="Calibri Light" panose="020F0302020204030204" pitchFamily="34" charset="0"/>
              </a:rPr>
              <a:t>For purposes of the Vocational Rehabilitation program, the Federal Vocational Rehabilitation grant pays 78.7 percent of the total costs of the program. In Federal fiscal year 2020, the Vocational Rehabilitation agency anticipates receiving $287,666,847 in Federal Vocational Rehabilitation funds. Funds appropriated by the State pay 21.3 percent of the total costs ($77,856,466) under the Vocational Rehabilitation program.</a:t>
            </a:r>
          </a:p>
          <a:p>
            <a:r>
              <a:rPr lang="en-US" dirty="0">
                <a:latin typeface="Calibri Light" panose="020F0302020204030204" pitchFamily="34" charset="0"/>
                <a:cs typeface="Calibri Light" panose="020F0302020204030204" pitchFamily="34" charset="0"/>
              </a:rPr>
              <a:t>For purposes of the Supported Employment program, Federal funds paid 90 percent of the total costs. In Federal fiscal year 2020, the Vocational Rehabilitation agency received $1,446,266 in Federal Supported Employment funds. State appropriated funds paid 10 percent ($80,348) of the total costs under the Supported Employment program.</a:t>
            </a:r>
          </a:p>
          <a:p>
            <a:r>
              <a:rPr lang="en-US" dirty="0">
                <a:latin typeface="Calibri Light" panose="020F0302020204030204" pitchFamily="34" charset="0"/>
                <a:cs typeface="Calibri Light" panose="020F0302020204030204" pitchFamily="34" charset="0"/>
              </a:rPr>
              <a:t>For purposes of the Independent Living Services for Older Individuals who are Blind program, Federal funds paid 90 percent of the total costs incurred under the program. In Federal fiscal year 2020, the agency received $2,159,283 in Federal grant funds for this program. Funds appropriated by the State paid 10 percent ($239,920) of the total costs incurred under the Independent Living Services for Older Individuals who are Blind program.</a:t>
            </a:r>
          </a:p>
          <a:p>
            <a:endParaRPr lang="en-US" dirty="0"/>
          </a:p>
        </p:txBody>
      </p:sp>
    </p:spTree>
    <p:extLst>
      <p:ext uri="{BB962C8B-B14F-4D97-AF65-F5344CB8AC3E}">
        <p14:creationId xmlns:p14="http://schemas.microsoft.com/office/powerpoint/2010/main" val="210244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
        <p:nvSpPr>
          <p:cNvPr id="4" name="TextBox 3">
            <a:extLst>
              <a:ext uri="{FF2B5EF4-FFF2-40B4-BE49-F238E27FC236}">
                <a16:creationId xmlns:a16="http://schemas.microsoft.com/office/drawing/2014/main" id="{BC4A2A1B-0A48-4552-BE67-3044479EDAD4}"/>
              </a:ext>
            </a:extLst>
          </p:cNvPr>
          <p:cNvSpPr txBox="1"/>
          <p:nvPr/>
        </p:nvSpPr>
        <p:spPr>
          <a:xfrm>
            <a:off x="2352782" y="5239820"/>
            <a:ext cx="5558318" cy="523220"/>
          </a:xfrm>
          <a:prstGeom prst="rect">
            <a:avLst/>
          </a:prstGeom>
          <a:noFill/>
        </p:spPr>
        <p:txBody>
          <a:bodyPr wrap="square" rtlCol="0">
            <a:spAutoFit/>
          </a:bodyPr>
          <a:lstStyle/>
          <a:p>
            <a:r>
              <a:rPr lang="en-US" sz="2800" dirty="0"/>
              <a:t>Mere Y. Vela, Community Liaison </a:t>
            </a:r>
          </a:p>
        </p:txBody>
      </p:sp>
      <p:pic>
        <p:nvPicPr>
          <p:cNvPr id="6" name="Picture 5">
            <a:extLst>
              <a:ext uri="{FF2B5EF4-FFF2-40B4-BE49-F238E27FC236}">
                <a16:creationId xmlns:a16="http://schemas.microsoft.com/office/drawing/2014/main" id="{A7BDF026-DD03-4BAD-8C30-3759852E3A00}"/>
              </a:ext>
            </a:extLst>
          </p:cNvPr>
          <p:cNvPicPr>
            <a:picLocks noChangeAspect="1"/>
          </p:cNvPicPr>
          <p:nvPr/>
        </p:nvPicPr>
        <p:blipFill>
          <a:blip r:embed="rId3"/>
          <a:stretch>
            <a:fillRect/>
          </a:stretch>
        </p:blipFill>
        <p:spPr>
          <a:xfrm>
            <a:off x="2889097" y="3782738"/>
            <a:ext cx="3365805" cy="1147433"/>
          </a:xfrm>
          <a:prstGeom prst="rect">
            <a:avLst/>
          </a:prstGeom>
        </p:spPr>
      </p:pic>
    </p:spTree>
    <p:extLst>
      <p:ext uri="{BB962C8B-B14F-4D97-AF65-F5344CB8AC3E}">
        <p14:creationId xmlns:p14="http://schemas.microsoft.com/office/powerpoint/2010/main" val="11182461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45005" y="4572000"/>
            <a:ext cx="5475250" cy="1961230"/>
          </a:xfrm>
        </p:spPr>
        <p:txBody>
          <a:bodyPr>
            <a:noAutofit/>
          </a:bodyPr>
          <a:lstStyle/>
          <a:p>
            <a:r>
              <a:rPr lang="en-US" sz="4800" dirty="0">
                <a:solidFill>
                  <a:schemeClr val="tx2">
                    <a:lumMod val="75000"/>
                  </a:schemeClr>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2558302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
        <p:nvSpPr>
          <p:cNvPr id="4" name="TextBox 3">
            <a:extLst>
              <a:ext uri="{FF2B5EF4-FFF2-40B4-BE49-F238E27FC236}">
                <a16:creationId xmlns:a16="http://schemas.microsoft.com/office/drawing/2014/main" id="{BC4A2A1B-0A48-4552-BE67-3044479EDAD4}"/>
              </a:ext>
            </a:extLst>
          </p:cNvPr>
          <p:cNvSpPr txBox="1"/>
          <p:nvPr/>
        </p:nvSpPr>
        <p:spPr>
          <a:xfrm>
            <a:off x="2371885" y="5008556"/>
            <a:ext cx="4727557" cy="707886"/>
          </a:xfrm>
          <a:prstGeom prst="rect">
            <a:avLst/>
          </a:prstGeom>
          <a:noFill/>
        </p:spPr>
        <p:txBody>
          <a:bodyPr wrap="square" rtlCol="0">
            <a:spAutoFit/>
          </a:bodyPr>
          <a:lstStyle/>
          <a:p>
            <a:r>
              <a:rPr lang="en-US" sz="2000" i="1" dirty="0"/>
              <a:t>Perla Y. Leo, MS, C.R.C.</a:t>
            </a:r>
            <a:endParaRPr lang="en-US" sz="2000" dirty="0"/>
          </a:p>
          <a:p>
            <a:r>
              <a:rPr lang="en-US" sz="2000" dirty="0"/>
              <a:t>Coordinator of Student Disability Services</a:t>
            </a:r>
          </a:p>
        </p:txBody>
      </p:sp>
      <p:pic>
        <p:nvPicPr>
          <p:cNvPr id="6" name="Picture 5">
            <a:extLst>
              <a:ext uri="{FF2B5EF4-FFF2-40B4-BE49-F238E27FC236}">
                <a16:creationId xmlns:a16="http://schemas.microsoft.com/office/drawing/2014/main" id="{C08D3DF5-2085-4D61-9E48-54DDC0EE0205}"/>
              </a:ext>
            </a:extLst>
          </p:cNvPr>
          <p:cNvPicPr>
            <a:picLocks noChangeAspect="1"/>
          </p:cNvPicPr>
          <p:nvPr/>
        </p:nvPicPr>
        <p:blipFill>
          <a:blip r:embed="rId3"/>
          <a:stretch>
            <a:fillRect/>
          </a:stretch>
        </p:blipFill>
        <p:spPr>
          <a:xfrm>
            <a:off x="2514514" y="3429000"/>
            <a:ext cx="4114971" cy="958065"/>
          </a:xfrm>
          <a:prstGeom prst="rect">
            <a:avLst/>
          </a:prstGeom>
        </p:spPr>
      </p:pic>
    </p:spTree>
    <p:extLst>
      <p:ext uri="{BB962C8B-B14F-4D97-AF65-F5344CB8AC3E}">
        <p14:creationId xmlns:p14="http://schemas.microsoft.com/office/powerpoint/2010/main" val="3610205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5410200"/>
            <a:ext cx="2484791" cy="571502"/>
          </a:xfrm>
          <a:prstGeom prst="rect">
            <a:avLst/>
          </a:prstGeom>
          <a:noFill/>
          <a:ln>
            <a:noFill/>
          </a:ln>
        </p:spPr>
      </p:pic>
      <mc:AlternateContent xmlns:mc="http://schemas.openxmlformats.org/markup-compatibility/2006" xmlns:p14="http://schemas.microsoft.com/office/powerpoint/2010/main">
        <mc:Choice Requires="p14">
          <p:contentPart p14:bwMode="auto" r:id="rId3">
            <p14:nvContentPartPr>
              <p14:cNvPr id="18" name="Ink 17"/>
              <p14:cNvContentPartPr/>
              <p14:nvPr/>
            </p14:nvContentPartPr>
            <p14:xfrm>
              <a:off x="1265926" y="2743200"/>
              <a:ext cx="360" cy="360"/>
            </p14:xfrm>
          </p:contentPart>
        </mc:Choice>
        <mc:Fallback xmlns="">
          <p:pic>
            <p:nvPicPr>
              <p:cNvPr id="18" name="Ink 17"/>
              <p:cNvPicPr/>
              <p:nvPr/>
            </p:nvPicPr>
            <p:blipFill>
              <a:blip r:embed="rId5"/>
              <a:stretch>
                <a:fillRect/>
              </a:stretch>
            </p:blipFill>
            <p:spPr>
              <a:xfrm>
                <a:off x="1254046" y="2731320"/>
                <a:ext cx="24120" cy="24120"/>
              </a:xfrm>
              <a:prstGeom prst="rect">
                <a:avLst/>
              </a:prstGeom>
            </p:spPr>
          </p:pic>
        </mc:Fallback>
      </mc:AlternateContent>
      <p:pic>
        <p:nvPicPr>
          <p:cNvPr id="7" name="Picture 6"/>
          <p:cNvPicPr/>
          <p:nvPr/>
        </p:nvPicPr>
        <p:blipFill rotWithShape="1">
          <a:blip r:embed="rId6"/>
          <a:srcRect l="8173" t="22051" r="65705" b="31795"/>
          <a:stretch/>
        </p:blipFill>
        <p:spPr bwMode="auto">
          <a:xfrm>
            <a:off x="1265926" y="533400"/>
            <a:ext cx="6658874" cy="3505200"/>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B9610C8E-EE6E-49BA-986B-2E3A3ED1FCA9}"/>
              </a:ext>
            </a:extLst>
          </p:cNvPr>
          <p:cNvSpPr txBox="1"/>
          <p:nvPr/>
        </p:nvSpPr>
        <p:spPr>
          <a:xfrm>
            <a:off x="457200" y="5280452"/>
            <a:ext cx="5332560"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w Cen MT Condensed" panose="020B0606020104020203"/>
                <a:ea typeface="+mn-ea"/>
                <a:cs typeface="+mn-cs"/>
              </a:rPr>
              <a:t>Counseling and Student Disability Services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w Cen MT Condensed" panose="020B0606020104020203"/>
                <a:ea typeface="+mn-ea"/>
                <a:cs typeface="+mn-cs"/>
              </a:rPr>
              <a:t>Perla Leo, M.S., CRC</a:t>
            </a:r>
          </a:p>
        </p:txBody>
      </p:sp>
    </p:spTree>
    <p:extLst>
      <p:ext uri="{BB962C8B-B14F-4D97-AF65-F5344CB8AC3E}">
        <p14:creationId xmlns:p14="http://schemas.microsoft.com/office/powerpoint/2010/main" val="1141330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Advocacy</a:t>
            </a:r>
          </a:p>
        </p:txBody>
      </p:sp>
      <p:graphicFrame>
        <p:nvGraphicFramePr>
          <p:cNvPr id="4" name="Content Placeholder 3"/>
          <p:cNvGraphicFramePr>
            <a:graphicFrameLocks noGrp="1"/>
          </p:cNvGraphicFramePr>
          <p:nvPr>
            <p:ph idx="1"/>
          </p:nvPr>
        </p:nvGraphicFramePr>
        <p:xfrm>
          <a:off x="595312" y="2084832"/>
          <a:ext cx="7953376" cy="4293623"/>
        </p:xfrm>
        <a:graphic>
          <a:graphicData uri="http://schemas.openxmlformats.org/drawingml/2006/table">
            <a:tbl>
              <a:tblPr firstRow="1" bandRow="1">
                <a:tableStyleId>{5C22544A-7EE6-4342-B048-85BDC9FD1C3A}</a:tableStyleId>
              </a:tblPr>
              <a:tblGrid>
                <a:gridCol w="3976688">
                  <a:extLst>
                    <a:ext uri="{9D8B030D-6E8A-4147-A177-3AD203B41FA5}">
                      <a16:colId xmlns:a16="http://schemas.microsoft.com/office/drawing/2014/main" val="825287757"/>
                    </a:ext>
                  </a:extLst>
                </a:gridCol>
                <a:gridCol w="3976688">
                  <a:extLst>
                    <a:ext uri="{9D8B030D-6E8A-4147-A177-3AD203B41FA5}">
                      <a16:colId xmlns:a16="http://schemas.microsoft.com/office/drawing/2014/main" val="3134685273"/>
                    </a:ext>
                  </a:extLst>
                </a:gridCol>
              </a:tblGrid>
              <a:tr h="437484">
                <a:tc>
                  <a:txBody>
                    <a:bodyPr/>
                    <a:lstStyle/>
                    <a:p>
                      <a:r>
                        <a:rPr lang="en-US" sz="2000" dirty="0"/>
                        <a:t>High School</a:t>
                      </a:r>
                    </a:p>
                  </a:txBody>
                  <a:tcPr/>
                </a:tc>
                <a:tc>
                  <a:txBody>
                    <a:bodyPr/>
                    <a:lstStyle/>
                    <a:p>
                      <a:r>
                        <a:rPr lang="en-US" sz="2000" dirty="0"/>
                        <a:t>College</a:t>
                      </a:r>
                    </a:p>
                  </a:txBody>
                  <a:tcPr/>
                </a:tc>
                <a:extLst>
                  <a:ext uri="{0D108BD9-81ED-4DB2-BD59-A6C34878D82A}">
                    <a16:rowId xmlns:a16="http://schemas.microsoft.com/office/drawing/2014/main" val="781556343"/>
                  </a:ext>
                </a:extLst>
              </a:tr>
              <a:tr h="1078727">
                <a:tc>
                  <a:txBody>
                    <a:bodyPr/>
                    <a:lstStyle/>
                    <a:p>
                      <a:r>
                        <a:rPr lang="en-US" sz="2000" dirty="0"/>
                        <a:t>Student is identified by the school and is supported by parents and teachers.</a:t>
                      </a:r>
                    </a:p>
                  </a:txBody>
                  <a:tcPr/>
                </a:tc>
                <a:tc>
                  <a:txBody>
                    <a:bodyPr/>
                    <a:lstStyle/>
                    <a:p>
                      <a:r>
                        <a:rPr lang="en-US" sz="2000" dirty="0"/>
                        <a:t>Student MUST self-identify to the office of disability</a:t>
                      </a:r>
                      <a:r>
                        <a:rPr lang="en-US" sz="2000" baseline="0" dirty="0"/>
                        <a:t> services.</a:t>
                      </a:r>
                      <a:endParaRPr lang="en-US" sz="2000" dirty="0"/>
                    </a:p>
                  </a:txBody>
                  <a:tcPr/>
                </a:tc>
                <a:extLst>
                  <a:ext uri="{0D108BD9-81ED-4DB2-BD59-A6C34878D82A}">
                    <a16:rowId xmlns:a16="http://schemas.microsoft.com/office/drawing/2014/main" val="3586559825"/>
                  </a:ext>
                </a:extLst>
              </a:tr>
              <a:tr h="1402346">
                <a:tc>
                  <a:txBody>
                    <a:bodyPr/>
                    <a:lstStyle/>
                    <a:p>
                      <a:r>
                        <a:rPr lang="en-US" sz="2000" dirty="0"/>
                        <a:t>Primary responsibility for arranging accommodations belongs to the school.</a:t>
                      </a:r>
                    </a:p>
                  </a:txBody>
                  <a:tcPr/>
                </a:tc>
                <a:tc>
                  <a:txBody>
                    <a:bodyPr/>
                    <a:lstStyle/>
                    <a:p>
                      <a:r>
                        <a:rPr lang="en-US" sz="2000" dirty="0"/>
                        <a:t>Primary responsibilities for self-advocacy and arranging accommodations belongs to the student.</a:t>
                      </a:r>
                    </a:p>
                  </a:txBody>
                  <a:tcPr/>
                </a:tc>
                <a:extLst>
                  <a:ext uri="{0D108BD9-81ED-4DB2-BD59-A6C34878D82A}">
                    <a16:rowId xmlns:a16="http://schemas.microsoft.com/office/drawing/2014/main" val="2964089021"/>
                  </a:ext>
                </a:extLst>
              </a:tr>
              <a:tr h="1375066">
                <a:tc>
                  <a:txBody>
                    <a:bodyPr/>
                    <a:lstStyle/>
                    <a:p>
                      <a:r>
                        <a:rPr lang="en-US" sz="2000" dirty="0"/>
                        <a:t>Teachers approach you if they believe you need assistance.</a:t>
                      </a:r>
                    </a:p>
                  </a:txBody>
                  <a:tcPr/>
                </a:tc>
                <a:tc>
                  <a:txBody>
                    <a:bodyPr/>
                    <a:lstStyle/>
                    <a:p>
                      <a:r>
                        <a:rPr lang="en-US" sz="2000" dirty="0"/>
                        <a:t>Professors</a:t>
                      </a:r>
                      <a:r>
                        <a:rPr lang="en-US" sz="2000" baseline="0" dirty="0"/>
                        <a:t> are usually open and helpful but most expect YOU to initiate contact if you need assistance.</a:t>
                      </a:r>
                      <a:endParaRPr lang="en-US" sz="2000" dirty="0"/>
                    </a:p>
                  </a:txBody>
                  <a:tcPr/>
                </a:tc>
                <a:extLst>
                  <a:ext uri="{0D108BD9-81ED-4DB2-BD59-A6C34878D82A}">
                    <a16:rowId xmlns:a16="http://schemas.microsoft.com/office/drawing/2014/main" val="1468561883"/>
                  </a:ext>
                </a:extLst>
              </a:tr>
            </a:tbl>
          </a:graphicData>
        </a:graphic>
      </p:graphicFrame>
    </p:spTree>
    <p:extLst>
      <p:ext uri="{BB962C8B-B14F-4D97-AF65-F5344CB8AC3E}">
        <p14:creationId xmlns:p14="http://schemas.microsoft.com/office/powerpoint/2010/main" val="607605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fontAlgn="auto" hangingPunct="1">
              <a:spcBef>
                <a:spcPts val="0"/>
              </a:spcBef>
              <a:spcAft>
                <a:spcPts val="0"/>
              </a:spcAft>
              <a:defRPr/>
            </a:pPr>
            <a:r>
              <a:rPr dirty="0">
                <a:solidFill>
                  <a:schemeClr val="tx1"/>
                </a:solidFill>
              </a:rPr>
              <a:t>Student Disability </a:t>
            </a:r>
            <a:br>
              <a:rPr dirty="0">
                <a:solidFill>
                  <a:schemeClr val="tx1"/>
                </a:solidFill>
              </a:rPr>
            </a:br>
            <a:r>
              <a:rPr dirty="0">
                <a:solidFill>
                  <a:schemeClr val="tx1"/>
                </a:solidFill>
              </a:rPr>
              <a:t>Services</a:t>
            </a:r>
          </a:p>
        </p:txBody>
      </p:sp>
      <p:pic>
        <p:nvPicPr>
          <p:cNvPr id="5" name="Picture 4">
            <a:extLst>
              <a:ext uri="{FF2B5EF4-FFF2-40B4-BE49-F238E27FC236}">
                <a16:creationId xmlns:a16="http://schemas.microsoft.com/office/drawing/2014/main" id="{4041A91B-14E5-4C3D-BAD4-700B3CBC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4960136"/>
            <a:ext cx="1317777" cy="1317777"/>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Bef>
                <a:spcPts val="0"/>
              </a:spcBef>
              <a:spcAft>
                <a:spcPts val="0"/>
              </a:spcAft>
              <a:defRPr/>
            </a:pPr>
            <a:r>
              <a:rPr dirty="0">
                <a:solidFill>
                  <a:schemeClr val="tx1"/>
                </a:solidFill>
              </a:rPr>
              <a:t>What </a:t>
            </a:r>
            <a:r>
              <a:rPr lang="en-US" dirty="0">
                <a:solidFill>
                  <a:schemeClr val="tx1"/>
                </a:solidFill>
              </a:rPr>
              <a:t>does our OFFICE DO?</a:t>
            </a:r>
            <a:endParaRPr dirty="0">
              <a:solidFill>
                <a:schemeClr val="tx1"/>
              </a:solidFill>
            </a:endParaRPr>
          </a:p>
        </p:txBody>
      </p:sp>
      <p:sp>
        <p:nvSpPr>
          <p:cNvPr id="4" name="Content Placeholder 3"/>
          <p:cNvSpPr>
            <a:spLocks noGrp="1"/>
          </p:cNvSpPr>
          <p:nvPr>
            <p:ph idx="1"/>
          </p:nvPr>
        </p:nvSpPr>
        <p:spPr>
          <a:xfrm>
            <a:off x="609600" y="2209800"/>
            <a:ext cx="7924800" cy="4099560"/>
          </a:xfrm>
        </p:spPr>
        <p:txBody>
          <a:bodyPr anchor="ctr">
            <a:noAutofit/>
          </a:bodyPr>
          <a:lstStyle/>
          <a:p>
            <a:pPr eaLnBrk="1" fontAlgn="auto" hangingPunct="1">
              <a:spcBef>
                <a:spcPts val="0"/>
              </a:spcBef>
              <a:spcAft>
                <a:spcPts val="0"/>
              </a:spcAft>
              <a:buFont typeface="Wingdings" panose="05000000000000000000" pitchFamily="2" charset="2"/>
              <a:buChar char="§"/>
              <a:defRPr/>
            </a:pPr>
            <a:r>
              <a:rPr lang="en-US" sz="2800" dirty="0"/>
              <a:t>We coordinate appropriate and reasonable accommodations.</a:t>
            </a:r>
          </a:p>
          <a:p>
            <a:pPr marL="0" indent="0" eaLnBrk="1" fontAlgn="auto" hangingPunct="1">
              <a:spcBef>
                <a:spcPts val="0"/>
              </a:spcBef>
              <a:spcAft>
                <a:spcPts val="0"/>
              </a:spcAft>
              <a:buNone/>
              <a:defRPr/>
            </a:pPr>
            <a:endParaRPr lang="en-US" sz="2800" dirty="0"/>
          </a:p>
          <a:p>
            <a:pPr eaLnBrk="1" fontAlgn="auto" hangingPunct="1">
              <a:spcBef>
                <a:spcPts val="0"/>
              </a:spcBef>
              <a:spcAft>
                <a:spcPts val="0"/>
              </a:spcAft>
              <a:buFont typeface="Wingdings" panose="05000000000000000000" pitchFamily="2" charset="2"/>
              <a:buChar char="§"/>
              <a:defRPr/>
            </a:pPr>
            <a:r>
              <a:rPr lang="en-US" sz="2800" dirty="0"/>
              <a:t>Our goal is for each student to receive an equal opportunity to learn, participate in campus life, and successfully complete a program of study.</a:t>
            </a:r>
          </a:p>
          <a:p>
            <a:pPr marL="0" indent="0" eaLnBrk="1" fontAlgn="auto" hangingPunct="1">
              <a:spcBef>
                <a:spcPts val="0"/>
              </a:spcBef>
              <a:spcAft>
                <a:spcPts val="0"/>
              </a:spcAft>
              <a:buNone/>
              <a:defRPr/>
            </a:pPr>
            <a:endParaRPr lang="en-US" sz="2400" dirty="0"/>
          </a:p>
        </p:txBody>
      </p:sp>
    </p:spTree>
    <p:extLst>
      <p:ext uri="{BB962C8B-B14F-4D97-AF65-F5344CB8AC3E}">
        <p14:creationId xmlns:p14="http://schemas.microsoft.com/office/powerpoint/2010/main" val="10188237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responsibility of our office</a:t>
            </a:r>
          </a:p>
        </p:txBody>
      </p:sp>
      <p:sp>
        <p:nvSpPr>
          <p:cNvPr id="8" name="Content Placeholder 7"/>
          <p:cNvSpPr>
            <a:spLocks noGrp="1"/>
          </p:cNvSpPr>
          <p:nvPr>
            <p:ph sz="half" idx="2"/>
          </p:nvPr>
        </p:nvSpPr>
        <p:spPr>
          <a:xfrm>
            <a:off x="609600" y="2077905"/>
            <a:ext cx="8077200" cy="3870960"/>
          </a:xfrm>
        </p:spPr>
        <p:txBody>
          <a:bodyPr anchor="ctr">
            <a:noAutofit/>
          </a:bodyPr>
          <a:lstStyle/>
          <a:p>
            <a:pPr>
              <a:spcBef>
                <a:spcPts val="0"/>
              </a:spcBef>
              <a:spcAft>
                <a:spcPts val="0"/>
              </a:spcAft>
              <a:buSzPct val="80000"/>
              <a:buFont typeface="Wingdings" panose="05000000000000000000" pitchFamily="2" charset="2"/>
              <a:buChar char="§"/>
              <a:defRPr/>
            </a:pPr>
            <a:r>
              <a:rPr lang="en-US" sz="2400" kern="0" dirty="0">
                <a:ea typeface="+mn-lt"/>
                <a:cs typeface="+mn-lt"/>
              </a:rPr>
              <a:t>To meet with the student, review documentation</a:t>
            </a:r>
          </a:p>
          <a:p>
            <a:pPr marL="0" indent="0">
              <a:spcBef>
                <a:spcPts val="0"/>
              </a:spcBef>
              <a:spcAft>
                <a:spcPts val="0"/>
              </a:spcAft>
              <a:buSzPct val="80000"/>
              <a:buNone/>
              <a:defRPr/>
            </a:pPr>
            <a:endParaRPr lang="en-US" sz="2400" kern="0" dirty="0">
              <a:ea typeface="+mn-lt"/>
              <a:cs typeface="+mn-lt"/>
            </a:endParaRPr>
          </a:p>
          <a:p>
            <a:pPr>
              <a:spcBef>
                <a:spcPts val="0"/>
              </a:spcBef>
              <a:spcAft>
                <a:spcPts val="0"/>
              </a:spcAft>
              <a:buSzPct val="80000"/>
              <a:buFont typeface="Wingdings" panose="05000000000000000000" pitchFamily="2" charset="2"/>
              <a:buChar char="§"/>
              <a:defRPr/>
            </a:pPr>
            <a:r>
              <a:rPr lang="en-US" sz="2400" kern="0" dirty="0">
                <a:ea typeface="+mn-lt"/>
                <a:cs typeface="+mn-lt"/>
              </a:rPr>
              <a:t>Determine appropriate and reasonable classroom accommodations</a:t>
            </a:r>
          </a:p>
          <a:p>
            <a:pPr marL="0" indent="0">
              <a:spcBef>
                <a:spcPts val="0"/>
              </a:spcBef>
              <a:spcAft>
                <a:spcPts val="0"/>
              </a:spcAft>
              <a:buSzPct val="80000"/>
              <a:buNone/>
              <a:defRPr/>
            </a:pPr>
            <a:endParaRPr lang="en-US" sz="2400" dirty="0"/>
          </a:p>
          <a:p>
            <a:pPr>
              <a:spcBef>
                <a:spcPts val="0"/>
              </a:spcBef>
              <a:spcAft>
                <a:spcPts val="0"/>
              </a:spcAft>
              <a:buSzPct val="80000"/>
              <a:buFont typeface="Wingdings" panose="05000000000000000000" pitchFamily="2" charset="2"/>
              <a:buChar char="§"/>
              <a:defRPr/>
            </a:pPr>
            <a:r>
              <a:rPr lang="en-US" sz="2400" kern="0" dirty="0">
                <a:ea typeface="+mn-lt"/>
                <a:cs typeface="+mn-lt"/>
              </a:rPr>
              <a:t>To complete an intake of the student requesting accommodations. </a:t>
            </a:r>
          </a:p>
          <a:p>
            <a:pPr>
              <a:spcBef>
                <a:spcPts val="0"/>
              </a:spcBef>
              <a:spcAft>
                <a:spcPts val="0"/>
              </a:spcAft>
              <a:buSzPct val="80000"/>
              <a:buFont typeface="Wingdings" panose="05000000000000000000" pitchFamily="2" charset="2"/>
              <a:buChar char="§"/>
              <a:defRPr/>
            </a:pPr>
            <a:endParaRPr lang="en-US" sz="2400" kern="0" dirty="0">
              <a:ea typeface="+mn-lt"/>
              <a:cs typeface="+mn-lt"/>
            </a:endParaRPr>
          </a:p>
          <a:p>
            <a:pPr>
              <a:spcBef>
                <a:spcPts val="0"/>
              </a:spcBef>
              <a:spcAft>
                <a:spcPts val="0"/>
              </a:spcAft>
              <a:buSzPct val="80000"/>
              <a:buFont typeface="Wingdings" panose="05000000000000000000" pitchFamily="2" charset="2"/>
              <a:buChar char="§"/>
              <a:defRPr/>
            </a:pPr>
            <a:r>
              <a:rPr lang="en-US" sz="2400" kern="0" dirty="0">
                <a:ea typeface="+mn-lt"/>
                <a:cs typeface="+mn-lt"/>
              </a:rPr>
              <a:t>To provide a “Memo of Accommodations” to the student to present to the instructor.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766304" cy="1499616"/>
          </a:xfrm>
        </p:spPr>
        <p:txBody>
          <a:bodyPr/>
          <a:lstStyle/>
          <a:p>
            <a:r>
              <a:rPr lang="en-US" dirty="0"/>
              <a:t>Who qualifies FOR Student disability services?</a:t>
            </a:r>
          </a:p>
        </p:txBody>
      </p:sp>
      <p:sp>
        <p:nvSpPr>
          <p:cNvPr id="5" name="Content Placeholder 4"/>
          <p:cNvSpPr>
            <a:spLocks noGrp="1"/>
          </p:cNvSpPr>
          <p:nvPr>
            <p:ph sz="half" idx="2"/>
          </p:nvPr>
        </p:nvSpPr>
        <p:spPr>
          <a:xfrm>
            <a:off x="609600" y="2084832"/>
            <a:ext cx="7448550" cy="4224528"/>
          </a:xfrm>
        </p:spPr>
        <p:txBody>
          <a:bodyPr anchor="ctr">
            <a:normAutofit/>
          </a:bodyPr>
          <a:lstStyle/>
          <a:p>
            <a:pPr marL="0" indent="0" eaLnBrk="1" fontAlgn="auto" hangingPunct="1">
              <a:spcBef>
                <a:spcPts val="0"/>
              </a:spcBef>
              <a:spcAft>
                <a:spcPts val="0"/>
              </a:spcAft>
              <a:buNone/>
              <a:defRPr/>
            </a:pPr>
            <a:r>
              <a:rPr lang="en-US" sz="2400" b="1" dirty="0"/>
              <a:t>An individual who:</a:t>
            </a:r>
          </a:p>
          <a:p>
            <a:pPr marL="0" indent="0" eaLnBrk="1" fontAlgn="auto" hangingPunct="1">
              <a:spcBef>
                <a:spcPts val="0"/>
              </a:spcBef>
              <a:spcAft>
                <a:spcPts val="0"/>
              </a:spcAft>
              <a:buNone/>
              <a:defRPr/>
            </a:pPr>
            <a:endParaRPr lang="en-US" sz="2400" dirty="0"/>
          </a:p>
          <a:p>
            <a:pPr eaLnBrk="1" fontAlgn="auto" hangingPunct="1">
              <a:spcBef>
                <a:spcPts val="0"/>
              </a:spcBef>
              <a:spcAft>
                <a:spcPts val="0"/>
              </a:spcAft>
              <a:buFont typeface="Wingdings" panose="05000000000000000000" pitchFamily="2" charset="2"/>
              <a:buChar char="§"/>
              <a:defRPr/>
            </a:pPr>
            <a:r>
              <a:rPr lang="en-US" sz="2400" dirty="0"/>
              <a:t>Has a physical or mental impairment which substantially limits a major life activity.</a:t>
            </a:r>
          </a:p>
          <a:p>
            <a:pPr eaLnBrk="1" fontAlgn="auto" hangingPunct="1">
              <a:spcBef>
                <a:spcPts val="0"/>
              </a:spcBef>
              <a:spcAft>
                <a:spcPts val="0"/>
              </a:spcAft>
              <a:buFont typeface="Wingdings" panose="05000000000000000000" pitchFamily="2" charset="2"/>
              <a:buChar char="§"/>
              <a:defRPr/>
            </a:pPr>
            <a:endParaRPr lang="en-US" sz="2400" dirty="0"/>
          </a:p>
          <a:p>
            <a:pPr eaLnBrk="1" fontAlgn="auto" hangingPunct="1">
              <a:spcBef>
                <a:spcPts val="0"/>
              </a:spcBef>
              <a:spcAft>
                <a:spcPts val="0"/>
              </a:spcAft>
              <a:buFont typeface="Wingdings" panose="05000000000000000000" pitchFamily="2" charset="2"/>
              <a:buChar char="§"/>
              <a:defRPr/>
            </a:pPr>
            <a:r>
              <a:rPr lang="en-US" sz="2400" dirty="0"/>
              <a:t>Has a record or history of such an impairment.</a:t>
            </a:r>
          </a:p>
          <a:p>
            <a:pPr eaLnBrk="1" fontAlgn="auto" hangingPunct="1">
              <a:spcBef>
                <a:spcPts val="0"/>
              </a:spcBef>
              <a:spcAft>
                <a:spcPts val="0"/>
              </a:spcAft>
              <a:buFont typeface="Wingdings" panose="05000000000000000000" pitchFamily="2" charset="2"/>
              <a:buChar char="§"/>
              <a:defRPr/>
            </a:pPr>
            <a:endParaRPr lang="en-US" sz="2400" dirty="0"/>
          </a:p>
          <a:p>
            <a:pPr eaLnBrk="1" fontAlgn="auto" hangingPunct="1">
              <a:spcBef>
                <a:spcPts val="0"/>
              </a:spcBef>
              <a:spcAft>
                <a:spcPts val="0"/>
              </a:spcAft>
              <a:buFont typeface="Wingdings" panose="05000000000000000000" pitchFamily="2" charset="2"/>
              <a:buChar char="§"/>
              <a:defRPr/>
            </a:pPr>
            <a:r>
              <a:rPr lang="en-US" sz="2400" dirty="0"/>
              <a:t>Is regarded as having such an impairment.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a student request our services?</a:t>
            </a:r>
          </a:p>
        </p:txBody>
      </p:sp>
      <p:sp>
        <p:nvSpPr>
          <p:cNvPr id="3" name="Content Placeholder 2"/>
          <p:cNvSpPr>
            <a:spLocks noGrp="1"/>
          </p:cNvSpPr>
          <p:nvPr>
            <p:ph sz="half" idx="1"/>
          </p:nvPr>
        </p:nvSpPr>
        <p:spPr>
          <a:xfrm>
            <a:off x="381000" y="2286000"/>
            <a:ext cx="4191000" cy="4419600"/>
          </a:xfrm>
        </p:spPr>
        <p:txBody>
          <a:bodyPr>
            <a:normAutofit lnSpcReduction="10000"/>
          </a:bodyPr>
          <a:lstStyle/>
          <a:p>
            <a:r>
              <a:rPr lang="en-US" dirty="0"/>
              <a:t>1. Apply and be accepted to South Texas College. Students with disabilities must go through the standard admission process. Register for course(s).</a:t>
            </a:r>
          </a:p>
          <a:p>
            <a:r>
              <a:rPr lang="en-US" dirty="0"/>
              <a:t>2. Complete the Request for Student Disability Services form and submit it to the counselor at the campus student is attending.</a:t>
            </a:r>
          </a:p>
          <a:p>
            <a:r>
              <a:rPr lang="en-US" dirty="0"/>
              <a:t>3. Provide documentation of a disability. Document upload now available at our Student Portal.</a:t>
            </a:r>
          </a:p>
          <a:p>
            <a:r>
              <a:rPr lang="en-US" dirty="0"/>
              <a:t>4. Student participating in an intake interview for classroom accommodations</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83267" y="1600200"/>
            <a:ext cx="2978269" cy="4023361"/>
          </a:xfrm>
        </p:spPr>
      </p:pic>
      <p:pic>
        <p:nvPicPr>
          <p:cNvPr id="4" name="Picture 3">
            <a:extLst>
              <a:ext uri="{FF2B5EF4-FFF2-40B4-BE49-F238E27FC236}">
                <a16:creationId xmlns:a16="http://schemas.microsoft.com/office/drawing/2014/main" id="{7EAE2BDC-C97F-4B4A-BBDA-9243357CF36C}"/>
              </a:ext>
            </a:extLst>
          </p:cNvPr>
          <p:cNvPicPr>
            <a:picLocks noChangeAspect="1"/>
          </p:cNvPicPr>
          <p:nvPr/>
        </p:nvPicPr>
        <p:blipFill>
          <a:blip r:embed="rId3"/>
          <a:stretch>
            <a:fillRect/>
          </a:stretch>
        </p:blipFill>
        <p:spPr>
          <a:xfrm>
            <a:off x="4648199" y="5623561"/>
            <a:ext cx="3248404" cy="873147"/>
          </a:xfrm>
          <a:prstGeom prst="rect">
            <a:avLst/>
          </a:prstGeom>
        </p:spPr>
      </p:pic>
    </p:spTree>
    <p:extLst>
      <p:ext uri="{BB962C8B-B14F-4D97-AF65-F5344CB8AC3E}">
        <p14:creationId xmlns:p14="http://schemas.microsoft.com/office/powerpoint/2010/main" val="11994726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Bef>
                <a:spcPts val="0"/>
              </a:spcBef>
              <a:spcAft>
                <a:spcPts val="0"/>
              </a:spcAft>
              <a:defRPr/>
            </a:pPr>
            <a:r>
              <a:rPr dirty="0">
                <a:solidFill>
                  <a:schemeClr val="tx1"/>
                </a:solidFill>
              </a:rPr>
              <a:t>What are the responsibilities of the student with a disability?</a:t>
            </a:r>
          </a:p>
        </p:txBody>
      </p:sp>
      <p:sp>
        <p:nvSpPr>
          <p:cNvPr id="4" name="Content Placeholder 3"/>
          <p:cNvSpPr>
            <a:spLocks noGrp="1"/>
          </p:cNvSpPr>
          <p:nvPr>
            <p:ph sz="half" idx="1"/>
          </p:nvPr>
        </p:nvSpPr>
        <p:spPr>
          <a:xfrm>
            <a:off x="533400" y="2084832"/>
            <a:ext cx="8077200" cy="4224528"/>
          </a:xfrm>
        </p:spPr>
        <p:txBody>
          <a:bodyPr anchor="ctr">
            <a:normAutofit/>
          </a:bodyPr>
          <a:lstStyle/>
          <a:p>
            <a:pPr eaLnBrk="1" fontAlgn="auto" hangingPunct="1">
              <a:lnSpc>
                <a:spcPct val="100000"/>
              </a:lnSpc>
              <a:spcBef>
                <a:spcPts val="0"/>
              </a:spcBef>
              <a:spcAft>
                <a:spcPts val="0"/>
              </a:spcAft>
              <a:buFont typeface="Wingdings" panose="05000000000000000000" pitchFamily="2" charset="2"/>
              <a:buChar char="§"/>
              <a:defRPr/>
            </a:pPr>
            <a:r>
              <a:rPr lang="en-US" sz="2400" b="1" dirty="0">
                <a:solidFill>
                  <a:srgbClr val="FF0000"/>
                </a:solidFill>
              </a:rPr>
              <a:t>A student must self-identify </a:t>
            </a:r>
            <a:r>
              <a:rPr lang="en-US" sz="2400" dirty="0"/>
              <a:t>to the SDS office that he/she has a disability and needs accommodations. </a:t>
            </a:r>
          </a:p>
          <a:p>
            <a:pPr marL="0" indent="0" eaLnBrk="1" fontAlgn="auto" hangingPunct="1">
              <a:lnSpc>
                <a:spcPct val="100000"/>
              </a:lnSpc>
              <a:spcBef>
                <a:spcPts val="0"/>
              </a:spcBef>
              <a:spcAft>
                <a:spcPts val="0"/>
              </a:spcAft>
              <a:buNone/>
              <a:defRPr/>
            </a:pPr>
            <a:endParaRPr lang="en-US" sz="2400" dirty="0"/>
          </a:p>
          <a:p>
            <a:pPr eaLnBrk="1" fontAlgn="auto" hangingPunct="1">
              <a:lnSpc>
                <a:spcPct val="100000"/>
              </a:lnSpc>
              <a:spcBef>
                <a:spcPts val="0"/>
              </a:spcBef>
              <a:spcAft>
                <a:spcPts val="0"/>
              </a:spcAft>
              <a:buFont typeface="Wingdings" panose="05000000000000000000" pitchFamily="2" charset="2"/>
              <a:buChar char="§"/>
              <a:defRPr/>
            </a:pPr>
            <a:r>
              <a:rPr lang="en-US" sz="2400" dirty="0"/>
              <a:t>The student must bring current documentation (three years or less) of his/her disability to the SDS office.</a:t>
            </a:r>
          </a:p>
          <a:p>
            <a:pPr eaLnBrk="1" fontAlgn="auto" hangingPunct="1">
              <a:lnSpc>
                <a:spcPct val="100000"/>
              </a:lnSpc>
              <a:spcBef>
                <a:spcPts val="0"/>
              </a:spcBef>
              <a:spcAft>
                <a:spcPts val="0"/>
              </a:spcAft>
              <a:buFont typeface="Wingdings" panose="05000000000000000000" pitchFamily="2" charset="2"/>
              <a:buChar char="§"/>
              <a:defRPr/>
            </a:pPr>
            <a:endParaRPr lang="en-US" sz="2400" dirty="0"/>
          </a:p>
          <a:p>
            <a:pPr>
              <a:lnSpc>
                <a:spcPct val="100000"/>
              </a:lnSpc>
              <a:spcBef>
                <a:spcPts val="0"/>
              </a:spcBef>
              <a:spcAft>
                <a:spcPts val="0"/>
              </a:spcAft>
              <a:buFont typeface="Wingdings" panose="05000000000000000000" pitchFamily="2" charset="2"/>
              <a:buChar char="§"/>
              <a:defRPr/>
            </a:pPr>
            <a:r>
              <a:rPr lang="en-US" altLang="en-US" sz="2400" dirty="0"/>
              <a:t>The student must request accommodations with the SDS office </a:t>
            </a:r>
            <a:r>
              <a:rPr lang="en-US" altLang="en-US" sz="2400" b="1" dirty="0">
                <a:solidFill>
                  <a:srgbClr val="FF0000"/>
                </a:solidFill>
              </a:rPr>
              <a:t>every semester</a:t>
            </a:r>
            <a:r>
              <a:rPr lang="en-US" altLang="en-US" sz="2400" dirty="0"/>
              <a:t>.</a:t>
            </a:r>
          </a:p>
          <a:p>
            <a:pPr eaLnBrk="1" fontAlgn="auto" hangingPunct="1">
              <a:lnSpc>
                <a:spcPct val="100000"/>
              </a:lnSpc>
              <a:spcBef>
                <a:spcPts val="0"/>
              </a:spcBef>
              <a:spcAft>
                <a:spcPts val="0"/>
              </a:spcAft>
              <a:buFont typeface="Wingdings" panose="05000000000000000000" pitchFamily="2" charset="2"/>
              <a:buChar char="§"/>
              <a:defRPr/>
            </a:pP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45005" y="4572000"/>
            <a:ext cx="5475250" cy="1961230"/>
          </a:xfrm>
        </p:spPr>
        <p:txBody>
          <a:bodyPr>
            <a:noAutofit/>
          </a:bodyPr>
          <a:lstStyle/>
          <a:p>
            <a:r>
              <a:rPr lang="en-US" sz="4800" dirty="0">
                <a:solidFill>
                  <a:schemeClr val="tx2">
                    <a:lumMod val="75000"/>
                  </a:schemeClr>
                </a:solidFill>
                <a:latin typeface="Times New Roman" panose="02020603050405020304" pitchFamily="18" charset="0"/>
                <a:cs typeface="Times New Roman" panose="02020603050405020304" pitchFamily="18" charset="0"/>
              </a:rPr>
              <a:t>Workforce Solutions  Services </a:t>
            </a:r>
          </a:p>
        </p:txBody>
      </p:sp>
    </p:spTree>
    <p:extLst>
      <p:ext uri="{BB962C8B-B14F-4D97-AF65-F5344CB8AC3E}">
        <p14:creationId xmlns:p14="http://schemas.microsoft.com/office/powerpoint/2010/main" val="2472027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eaLnBrk="1" fontAlgn="auto" hangingPunct="1">
              <a:spcBef>
                <a:spcPts val="0"/>
              </a:spcBef>
              <a:spcAft>
                <a:spcPts val="0"/>
              </a:spcAft>
              <a:defRPr/>
            </a:pPr>
            <a:r>
              <a:rPr dirty="0">
                <a:solidFill>
                  <a:schemeClr val="tx1"/>
                </a:solidFill>
              </a:rPr>
              <a:t>What are the responsibilities of the instructors?</a:t>
            </a:r>
          </a:p>
        </p:txBody>
      </p:sp>
      <p:sp>
        <p:nvSpPr>
          <p:cNvPr id="5" name="Content Placeholder 4"/>
          <p:cNvSpPr>
            <a:spLocks noGrp="1"/>
          </p:cNvSpPr>
          <p:nvPr>
            <p:ph sz="half" idx="1"/>
          </p:nvPr>
        </p:nvSpPr>
        <p:spPr>
          <a:xfrm>
            <a:off x="609600" y="2084832"/>
            <a:ext cx="8001000" cy="4343400"/>
          </a:xfrm>
        </p:spPr>
        <p:txBody>
          <a:bodyPr anchor="ctr">
            <a:normAutofit/>
          </a:bodyPr>
          <a:lstStyle/>
          <a:p>
            <a:pPr eaLnBrk="1" fontAlgn="auto" hangingPunct="1">
              <a:spcBef>
                <a:spcPts val="0"/>
              </a:spcBef>
              <a:spcAft>
                <a:spcPts val="0"/>
              </a:spcAft>
              <a:buFont typeface="Wingdings" panose="05000000000000000000" pitchFamily="2" charset="2"/>
              <a:buChar char="§"/>
              <a:defRPr/>
            </a:pPr>
            <a:r>
              <a:rPr lang="en-US" sz="2400" dirty="0"/>
              <a:t>Instructor and student will discuss the accommodations memo in </a:t>
            </a:r>
            <a:r>
              <a:rPr lang="en-US" sz="2400" u="sng" dirty="0"/>
              <a:t>private</a:t>
            </a:r>
            <a:r>
              <a:rPr lang="en-US" sz="2400" dirty="0"/>
              <a:t>. Preferably during office hours.</a:t>
            </a:r>
          </a:p>
          <a:p>
            <a:pPr eaLnBrk="1" fontAlgn="auto" hangingPunct="1">
              <a:spcBef>
                <a:spcPts val="0"/>
              </a:spcBef>
              <a:spcAft>
                <a:spcPts val="0"/>
              </a:spcAft>
              <a:buFont typeface="Wingdings" panose="05000000000000000000" pitchFamily="2" charset="2"/>
              <a:buChar char="§"/>
              <a:defRPr/>
            </a:pPr>
            <a:endParaRPr lang="en-US" sz="2400" dirty="0"/>
          </a:p>
          <a:p>
            <a:pPr eaLnBrk="1" fontAlgn="auto" hangingPunct="1">
              <a:spcBef>
                <a:spcPts val="0"/>
              </a:spcBef>
              <a:spcAft>
                <a:spcPts val="0"/>
              </a:spcAft>
              <a:buFont typeface="Wingdings" panose="05000000000000000000" pitchFamily="2" charset="2"/>
              <a:buChar char="§"/>
              <a:defRPr/>
            </a:pPr>
            <a:r>
              <a:rPr lang="en-US" sz="2400" dirty="0"/>
              <a:t>The instructor will sign the accommodations memo and return it to the student or our office.</a:t>
            </a:r>
          </a:p>
          <a:p>
            <a:pPr eaLnBrk="1" fontAlgn="auto" hangingPunct="1">
              <a:spcBef>
                <a:spcPts val="0"/>
              </a:spcBef>
              <a:spcAft>
                <a:spcPts val="0"/>
              </a:spcAft>
              <a:buFont typeface="Wingdings" panose="05000000000000000000" pitchFamily="2" charset="2"/>
              <a:buChar char="§"/>
              <a:defRPr/>
            </a:pPr>
            <a:endParaRPr lang="en-US" sz="2400" dirty="0"/>
          </a:p>
          <a:p>
            <a:pPr eaLnBrk="1" fontAlgn="auto" hangingPunct="1">
              <a:spcBef>
                <a:spcPts val="0"/>
              </a:spcBef>
              <a:spcAft>
                <a:spcPts val="0"/>
              </a:spcAft>
              <a:buFont typeface="Wingdings" panose="05000000000000000000" pitchFamily="2" charset="2"/>
              <a:buChar char="§"/>
              <a:defRPr/>
            </a:pPr>
            <a:r>
              <a:rPr lang="en-US" sz="2400" dirty="0"/>
              <a:t>If instructor disagrees or has any questions, he or she should call the counselor that provided the accommodations memo.</a:t>
            </a:r>
          </a:p>
        </p:txBody>
      </p:sp>
    </p:spTree>
    <p:extLst>
      <p:ext uri="{BB962C8B-B14F-4D97-AF65-F5344CB8AC3E}">
        <p14:creationId xmlns:p14="http://schemas.microsoft.com/office/powerpoint/2010/main" val="320531204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fontAlgn="auto" hangingPunct="1">
              <a:spcBef>
                <a:spcPts val="0"/>
              </a:spcBef>
              <a:spcAft>
                <a:spcPts val="0"/>
              </a:spcAft>
              <a:defRPr/>
            </a:pPr>
            <a:r>
              <a:rPr sz="3600" dirty="0">
                <a:solidFill>
                  <a:schemeClr val="tx1"/>
                </a:solidFill>
              </a:rPr>
              <a:t>Can the instructor and the student </a:t>
            </a:r>
            <a:br>
              <a:rPr sz="3600" dirty="0">
                <a:solidFill>
                  <a:schemeClr val="tx1"/>
                </a:solidFill>
              </a:rPr>
            </a:br>
            <a:r>
              <a:rPr sz="3600" dirty="0">
                <a:solidFill>
                  <a:schemeClr val="tx1"/>
                </a:solidFill>
              </a:rPr>
              <a:t>change or set up any</a:t>
            </a:r>
            <a:r>
              <a:rPr lang="en-US" sz="3600" dirty="0">
                <a:solidFill>
                  <a:schemeClr val="tx1"/>
                </a:solidFill>
              </a:rPr>
              <a:t> A</a:t>
            </a:r>
            <a:r>
              <a:rPr sz="3600" dirty="0">
                <a:solidFill>
                  <a:schemeClr val="tx1"/>
                </a:solidFill>
              </a:rPr>
              <a:t>ccommodations</a:t>
            </a:r>
            <a:r>
              <a:rPr lang="en-US" sz="3600" dirty="0">
                <a:solidFill>
                  <a:schemeClr val="tx1"/>
                </a:solidFill>
              </a:rPr>
              <a:t> </a:t>
            </a:r>
            <a:r>
              <a:rPr sz="3600" dirty="0">
                <a:solidFill>
                  <a:schemeClr val="tx1"/>
                </a:solidFill>
              </a:rPr>
              <a:t>as they see fit?</a:t>
            </a:r>
          </a:p>
        </p:txBody>
      </p:sp>
      <p:sp>
        <p:nvSpPr>
          <p:cNvPr id="4" name="Content Placeholder 3"/>
          <p:cNvSpPr>
            <a:spLocks noGrp="1"/>
          </p:cNvSpPr>
          <p:nvPr>
            <p:ph sz="half" idx="1"/>
          </p:nvPr>
        </p:nvSpPr>
        <p:spPr>
          <a:xfrm>
            <a:off x="650748" y="2667000"/>
            <a:ext cx="7524750" cy="2715768"/>
          </a:xfrm>
        </p:spPr>
        <p:txBody>
          <a:bodyPr anchor="ctr">
            <a:normAutofit/>
          </a:bodyPr>
          <a:lstStyle/>
          <a:p>
            <a:pPr marL="0" indent="-274320" eaLnBrk="1" fontAlgn="auto" hangingPunct="1">
              <a:spcBef>
                <a:spcPts val="0"/>
              </a:spcBef>
              <a:spcAft>
                <a:spcPts val="0"/>
              </a:spcAft>
              <a:defRPr/>
            </a:pPr>
            <a:endParaRPr lang="en-US" sz="2400" dirty="0">
              <a:solidFill>
                <a:schemeClr val="tx2">
                  <a:lumMod val="75000"/>
                </a:schemeClr>
              </a:solidFill>
            </a:endParaRPr>
          </a:p>
          <a:p>
            <a:pPr marL="0" indent="0" algn="ctr" eaLnBrk="1" fontAlgn="auto" hangingPunct="1">
              <a:spcBef>
                <a:spcPts val="0"/>
              </a:spcBef>
              <a:spcAft>
                <a:spcPts val="0"/>
              </a:spcAft>
              <a:buNone/>
              <a:defRPr/>
            </a:pPr>
            <a:r>
              <a:rPr lang="en-US" sz="2400" dirty="0">
                <a:solidFill>
                  <a:srgbClr val="FF0000"/>
                </a:solidFill>
              </a:rPr>
              <a:t>No</a:t>
            </a:r>
            <a:r>
              <a:rPr lang="en-US" sz="2400" dirty="0"/>
              <a:t>. The instructor should not provide a student with any accommodation without verification from the SDS office that a disability has been documented in his/her file.</a:t>
            </a:r>
          </a:p>
        </p:txBody>
      </p:sp>
    </p:spTree>
    <p:extLst>
      <p:ext uri="{BB962C8B-B14F-4D97-AF65-F5344CB8AC3E}">
        <p14:creationId xmlns:p14="http://schemas.microsoft.com/office/powerpoint/2010/main" val="39833988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Adaptive Technology &amp; Software</a:t>
            </a:r>
          </a:p>
        </p:txBody>
      </p:sp>
      <p:sp>
        <p:nvSpPr>
          <p:cNvPr id="3" name="Content Placeholder 2"/>
          <p:cNvSpPr>
            <a:spLocks noGrp="1"/>
          </p:cNvSpPr>
          <p:nvPr>
            <p:ph idx="1"/>
          </p:nvPr>
        </p:nvSpPr>
        <p:spPr>
          <a:xfrm>
            <a:off x="533400" y="2084832"/>
            <a:ext cx="7524751" cy="4224528"/>
          </a:xfrm>
        </p:spPr>
        <p:txBody>
          <a:bodyPr anchor="ctr">
            <a:normAutofit/>
          </a:bodyPr>
          <a:lstStyle/>
          <a:p>
            <a:pPr>
              <a:lnSpc>
                <a:spcPct val="100000"/>
              </a:lnSpc>
              <a:spcBef>
                <a:spcPts val="0"/>
              </a:spcBef>
              <a:spcAft>
                <a:spcPts val="0"/>
              </a:spcAft>
              <a:buFont typeface="Wingdings" panose="05000000000000000000" pitchFamily="2" charset="2"/>
              <a:buChar char="§"/>
            </a:pPr>
            <a:r>
              <a:rPr lang="en-US" sz="2400" dirty="0"/>
              <a:t>Counseling &amp; Student Disability Services purchases adaptive technology and software as needed to meet the needs of students with disabilities. </a:t>
            </a:r>
          </a:p>
          <a:p>
            <a:pPr marL="0" indent="0">
              <a:lnSpc>
                <a:spcPct val="100000"/>
              </a:lnSpc>
              <a:spcBef>
                <a:spcPts val="0"/>
              </a:spcBef>
              <a:spcAft>
                <a:spcPts val="0"/>
              </a:spcAft>
              <a:buNone/>
            </a:pPr>
            <a:endParaRPr lang="en-US" sz="2400" dirty="0"/>
          </a:p>
          <a:p>
            <a:pPr>
              <a:lnSpc>
                <a:spcPct val="100000"/>
              </a:lnSpc>
              <a:spcBef>
                <a:spcPts val="0"/>
              </a:spcBef>
              <a:spcAft>
                <a:spcPts val="0"/>
              </a:spcAft>
              <a:buFont typeface="Wingdings" panose="05000000000000000000" pitchFamily="2" charset="2"/>
              <a:buChar char="§"/>
            </a:pPr>
            <a:r>
              <a:rPr lang="en-US" sz="2400" dirty="0"/>
              <a:t>Software and adaptive technology is purchased and/or selected based on the student’s reasonable requests/needs.</a:t>
            </a:r>
          </a:p>
        </p:txBody>
      </p:sp>
    </p:spTree>
    <p:extLst>
      <p:ext uri="{BB962C8B-B14F-4D97-AF65-F5344CB8AC3E}">
        <p14:creationId xmlns:p14="http://schemas.microsoft.com/office/powerpoint/2010/main" val="13763609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290054" cy="1499616"/>
          </a:xfrm>
        </p:spPr>
        <p:txBody>
          <a:bodyPr>
            <a:noAutofit/>
          </a:bodyPr>
          <a:lstStyle/>
          <a:p>
            <a:pPr eaLnBrk="1" fontAlgn="auto" hangingPunct="1">
              <a:spcBef>
                <a:spcPts val="0"/>
              </a:spcBef>
              <a:spcAft>
                <a:spcPts val="0"/>
              </a:spcAft>
              <a:defRPr/>
            </a:pPr>
            <a:r>
              <a:rPr lang="en-US" dirty="0">
                <a:solidFill>
                  <a:schemeClr val="tx1"/>
                </a:solidFill>
              </a:rPr>
              <a:t>Supplementary Aids and Services</a:t>
            </a:r>
            <a:endParaRPr dirty="0">
              <a:solidFill>
                <a:schemeClr val="tx1"/>
              </a:solidFill>
            </a:endParaRPr>
          </a:p>
        </p:txBody>
      </p:sp>
      <p:sp>
        <p:nvSpPr>
          <p:cNvPr id="3" name="Content Placeholder 2"/>
          <p:cNvSpPr>
            <a:spLocks noGrp="1"/>
          </p:cNvSpPr>
          <p:nvPr>
            <p:ph idx="1"/>
          </p:nvPr>
        </p:nvSpPr>
        <p:spPr>
          <a:xfrm>
            <a:off x="609600" y="1752600"/>
            <a:ext cx="8153400" cy="4495800"/>
          </a:xfrm>
        </p:spPr>
        <p:txBody>
          <a:bodyPr anchor="ctr">
            <a:noAutofit/>
          </a:bodyPr>
          <a:lstStyle/>
          <a:p>
            <a:pPr marL="0" lvl="0" indent="0">
              <a:lnSpc>
                <a:spcPct val="100000"/>
              </a:lnSpc>
              <a:spcBef>
                <a:spcPts val="0"/>
              </a:spcBef>
              <a:spcAft>
                <a:spcPts val="0"/>
              </a:spcAft>
              <a:buSzPct val="76000"/>
              <a:buFont typeface="Wingdings" panose="05000000000000000000" pitchFamily="2" charset="2"/>
              <a:buChar char="§"/>
              <a:defRPr/>
            </a:pPr>
            <a:r>
              <a:rPr lang="en-US" sz="2400" dirty="0"/>
              <a:t>Adaptive equipment—such as magnifiers, calculators, color screens, furniture</a:t>
            </a:r>
          </a:p>
          <a:p>
            <a:pPr marL="0" lvl="0" indent="0">
              <a:lnSpc>
                <a:spcPct val="100000"/>
              </a:lnSpc>
              <a:spcBef>
                <a:spcPts val="0"/>
              </a:spcBef>
              <a:spcAft>
                <a:spcPts val="0"/>
              </a:spcAft>
              <a:buSzPct val="76000"/>
              <a:buFont typeface="Wingdings" panose="05000000000000000000" pitchFamily="2" charset="2"/>
              <a:buChar char="§"/>
              <a:defRPr/>
            </a:pPr>
            <a:r>
              <a:rPr lang="en-US" sz="2400" dirty="0"/>
              <a:t>Assistive technology—such as a word processor, special software, or a communication system</a:t>
            </a:r>
          </a:p>
          <a:p>
            <a:pPr marL="0" lvl="0" indent="0">
              <a:lnSpc>
                <a:spcPct val="100000"/>
              </a:lnSpc>
              <a:spcBef>
                <a:spcPts val="0"/>
              </a:spcBef>
              <a:spcAft>
                <a:spcPts val="0"/>
              </a:spcAft>
              <a:buSzPct val="76000"/>
              <a:buFont typeface="Wingdings" panose="05000000000000000000" pitchFamily="2" charset="2"/>
              <a:buChar char="§"/>
              <a:defRPr/>
            </a:pPr>
            <a:r>
              <a:rPr lang="en-US" sz="2400" dirty="0"/>
              <a:t>Tutoring, note takers, readers, scribes, sign language interpreters</a:t>
            </a:r>
          </a:p>
          <a:p>
            <a:pPr marL="0" lvl="0" indent="0">
              <a:lnSpc>
                <a:spcPct val="100000"/>
              </a:lnSpc>
              <a:spcBef>
                <a:spcPts val="0"/>
              </a:spcBef>
              <a:spcAft>
                <a:spcPts val="0"/>
              </a:spcAft>
              <a:buSzPct val="76000"/>
              <a:buFont typeface="Wingdings" panose="05000000000000000000" pitchFamily="2" charset="2"/>
              <a:buChar char="§"/>
              <a:defRPr/>
            </a:pPr>
            <a:r>
              <a:rPr lang="en-US" sz="2400" dirty="0"/>
              <a:t>Adapted materials—such as electronic books, large print, etc. </a:t>
            </a:r>
          </a:p>
          <a:p>
            <a:pPr marL="0" lvl="0" indent="0">
              <a:lnSpc>
                <a:spcPct val="100000"/>
              </a:lnSpc>
              <a:spcBef>
                <a:spcPts val="0"/>
              </a:spcBef>
              <a:spcAft>
                <a:spcPts val="0"/>
              </a:spcAft>
              <a:buSzPct val="76000"/>
              <a:buFont typeface="Wingdings" panose="05000000000000000000" pitchFamily="2" charset="2"/>
              <a:buChar char="§"/>
              <a:defRPr/>
            </a:pPr>
            <a:r>
              <a:rPr lang="en-US" sz="2400" dirty="0"/>
              <a:t>Testing accommodations—such as extended time, alternate test site, oral administration, supervised breaks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029200"/>
            <a:ext cx="6324600" cy="1295400"/>
          </a:xfrm>
        </p:spPr>
        <p:txBody>
          <a:bodyPr>
            <a:normAutofit/>
          </a:bodyPr>
          <a:lstStyle/>
          <a:p>
            <a:pPr algn="ctr"/>
            <a:r>
              <a:rPr lang="en-US" dirty="0"/>
              <a:t>OUR Website</a:t>
            </a:r>
            <a:br>
              <a:rPr lang="en-US" dirty="0"/>
            </a:br>
            <a:r>
              <a:rPr lang="en-US" sz="1600" dirty="0">
                <a:hlinkClick r:id="rId2"/>
              </a:rPr>
              <a:t>https://studentservices.southtexascollege.edu/counseling/index.html</a:t>
            </a:r>
            <a:r>
              <a:rPr lang="en-US" sz="1600" dirty="0"/>
              <a:t> </a:t>
            </a:r>
            <a:endParaRPr lang="en-US" dirty="0"/>
          </a:p>
        </p:txBody>
      </p:sp>
      <p:pic>
        <p:nvPicPr>
          <p:cNvPr id="2" name="Picture 1">
            <a:extLst>
              <a:ext uri="{FF2B5EF4-FFF2-40B4-BE49-F238E27FC236}">
                <a16:creationId xmlns:a16="http://schemas.microsoft.com/office/drawing/2014/main" id="{21D8DA1F-6AAF-4BF3-BFCB-F3AD1276E180}"/>
              </a:ext>
            </a:extLst>
          </p:cNvPr>
          <p:cNvPicPr>
            <a:picLocks noChangeAspect="1"/>
          </p:cNvPicPr>
          <p:nvPr/>
        </p:nvPicPr>
        <p:blipFill>
          <a:blip r:embed="rId3"/>
          <a:stretch>
            <a:fillRect/>
          </a:stretch>
        </p:blipFill>
        <p:spPr>
          <a:xfrm>
            <a:off x="1143000" y="304800"/>
            <a:ext cx="6858000" cy="3877151"/>
          </a:xfrm>
          <a:prstGeom prst="rect">
            <a:avLst/>
          </a:prstGeom>
        </p:spPr>
      </p:pic>
    </p:spTree>
    <p:extLst>
      <p:ext uri="{BB962C8B-B14F-4D97-AF65-F5344CB8AC3E}">
        <p14:creationId xmlns:p14="http://schemas.microsoft.com/office/powerpoint/2010/main" val="1374244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232904" cy="862584"/>
          </a:xfrm>
        </p:spPr>
        <p:txBody>
          <a:bodyPr>
            <a:normAutofit/>
          </a:bodyPr>
          <a:lstStyle/>
          <a:p>
            <a:pPr algn="ctr">
              <a:spcBef>
                <a:spcPts val="0"/>
              </a:spcBef>
              <a:defRPr/>
            </a:pPr>
            <a:r>
              <a:rPr lang="en-US" dirty="0"/>
              <a:t>HOW TO REACH US</a:t>
            </a:r>
            <a:endParaRPr dirty="0">
              <a:solidFill>
                <a:schemeClr val="tx1"/>
              </a:solidFill>
            </a:endParaRPr>
          </a:p>
        </p:txBody>
      </p:sp>
      <p:sp>
        <p:nvSpPr>
          <p:cNvPr id="7" name="TextBox 6"/>
          <p:cNvSpPr txBox="1"/>
          <p:nvPr/>
        </p:nvSpPr>
        <p:spPr>
          <a:xfrm>
            <a:off x="1295399" y="2133600"/>
            <a:ext cx="6013704" cy="4832092"/>
          </a:xfrm>
          <a:prstGeom prst="rect">
            <a:avLst/>
          </a:prstGeom>
          <a:noFill/>
        </p:spPr>
        <p:txBody>
          <a:bodyPr wrap="square" rtlCol="0" anchor="t">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hlinkClick r:id="rId2"/>
              </a:rPr>
              <a:t>disability@southtexascollege.edu</a:t>
            </a:r>
            <a:r>
              <a:rPr kumimoji="0" lang="en-US" sz="2400" b="0"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7030A0"/>
                </a:solidFill>
                <a:effectLst/>
                <a:uLnTx/>
                <a:uFillTx/>
                <a:latin typeface="Arial"/>
                <a:ea typeface="+mn-ea"/>
                <a:cs typeface="Arial"/>
              </a:rPr>
              <a:t>Perla Leo, M.S., CRC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mn-ea"/>
                <a:cs typeface="Arial"/>
              </a:rPr>
              <a:t>Coordinator of Student Disability Services</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rPr>
              <a:t>956-872-2165</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hlinkClick r:id="rId3"/>
              </a:rPr>
              <a:t>ppena_4867@southtexascollege.edu</a:t>
            </a: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mn-ea"/>
                <a:cs typeface="Arial"/>
              </a:rPr>
              <a:t>Pecan Campus-Building K 2.721</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endParaRPr>
          </a:p>
        </p:txBody>
      </p:sp>
      <p:pic>
        <p:nvPicPr>
          <p:cNvPr id="3" name="Picture 2">
            <a:extLst>
              <a:ext uri="{FF2B5EF4-FFF2-40B4-BE49-F238E27FC236}">
                <a16:creationId xmlns:a16="http://schemas.microsoft.com/office/drawing/2014/main" id="{FC6B40A1-F54B-4956-BF39-5DB1C383491A}"/>
              </a:ext>
            </a:extLst>
          </p:cNvPr>
          <p:cNvPicPr>
            <a:picLocks noChangeAspect="1"/>
          </p:cNvPicPr>
          <p:nvPr/>
        </p:nvPicPr>
        <p:blipFill>
          <a:blip r:embed="rId4"/>
          <a:stretch>
            <a:fillRect/>
          </a:stretch>
        </p:blipFill>
        <p:spPr>
          <a:xfrm>
            <a:off x="2028827" y="2895600"/>
            <a:ext cx="4546847" cy="1066800"/>
          </a:xfrm>
          <a:prstGeom prst="rect">
            <a:avLst/>
          </a:prstGeom>
        </p:spPr>
      </p:pic>
    </p:spTree>
    <p:extLst>
      <p:ext uri="{BB962C8B-B14F-4D97-AF65-F5344CB8AC3E}">
        <p14:creationId xmlns:p14="http://schemas.microsoft.com/office/powerpoint/2010/main" val="2730948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171575" y="4959350"/>
            <a:ext cx="6800850" cy="1463675"/>
          </a:xfrm>
        </p:spPr>
        <p:txBody>
          <a:bodyPr>
            <a:normAutofit/>
          </a:bodyPr>
          <a:lstStyle/>
          <a:p>
            <a:r>
              <a:rPr lang="en-US" dirty="0">
                <a:solidFill>
                  <a:srgbClr val="7030A0"/>
                </a:solidFill>
              </a:rPr>
              <a:t>Questions, Comments, Concerns…</a:t>
            </a:r>
          </a:p>
        </p:txBody>
      </p:sp>
      <p:pic>
        <p:nvPicPr>
          <p:cNvPr id="4" name="Pictur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66369" y="457200"/>
            <a:ext cx="4211263" cy="3877266"/>
          </a:xfrm>
          <a:prstGeom prst="rect">
            <a:avLst/>
          </a:prstGeom>
          <a:effectLst>
            <a:glow rad="101600">
              <a:schemeClr val="bg1">
                <a:alpha val="60000"/>
              </a:schemeClr>
            </a:glow>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7129673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
        <p:nvSpPr>
          <p:cNvPr id="4" name="TextBox 3">
            <a:extLst>
              <a:ext uri="{FF2B5EF4-FFF2-40B4-BE49-F238E27FC236}">
                <a16:creationId xmlns:a16="http://schemas.microsoft.com/office/drawing/2014/main" id="{BC4A2A1B-0A48-4552-BE67-3044479EDAD4}"/>
              </a:ext>
            </a:extLst>
          </p:cNvPr>
          <p:cNvSpPr txBox="1"/>
          <p:nvPr/>
        </p:nvSpPr>
        <p:spPr>
          <a:xfrm>
            <a:off x="2734280" y="5001089"/>
            <a:ext cx="4727557" cy="707886"/>
          </a:xfrm>
          <a:prstGeom prst="rect">
            <a:avLst/>
          </a:prstGeom>
          <a:noFill/>
        </p:spPr>
        <p:txBody>
          <a:bodyPr wrap="square" rtlCol="0">
            <a:spAutoFit/>
          </a:bodyPr>
          <a:lstStyle/>
          <a:p>
            <a:r>
              <a:rPr lang="en-US" sz="2000" dirty="0"/>
              <a:t>Nancy Aguirre,</a:t>
            </a:r>
          </a:p>
          <a:p>
            <a:r>
              <a:rPr lang="en-US" sz="2000" dirty="0"/>
              <a:t>Counseling Specialist </a:t>
            </a:r>
          </a:p>
        </p:txBody>
      </p:sp>
      <p:pic>
        <p:nvPicPr>
          <p:cNvPr id="7" name="Picture 6">
            <a:extLst>
              <a:ext uri="{FF2B5EF4-FFF2-40B4-BE49-F238E27FC236}">
                <a16:creationId xmlns:a16="http://schemas.microsoft.com/office/drawing/2014/main" id="{9B1167CA-A21D-4CC1-A63F-38C3AE3BAD88}"/>
              </a:ext>
            </a:extLst>
          </p:cNvPr>
          <p:cNvPicPr>
            <a:picLocks noChangeAspect="1"/>
          </p:cNvPicPr>
          <p:nvPr/>
        </p:nvPicPr>
        <p:blipFill>
          <a:blip r:embed="rId3"/>
          <a:stretch>
            <a:fillRect/>
          </a:stretch>
        </p:blipFill>
        <p:spPr>
          <a:xfrm>
            <a:off x="2395233" y="3242077"/>
            <a:ext cx="4086406" cy="1576450"/>
          </a:xfrm>
          <a:prstGeom prst="rect">
            <a:avLst/>
          </a:prstGeom>
        </p:spPr>
      </p:pic>
    </p:spTree>
    <p:extLst>
      <p:ext uri="{BB962C8B-B14F-4D97-AF65-F5344CB8AC3E}">
        <p14:creationId xmlns:p14="http://schemas.microsoft.com/office/powerpoint/2010/main" val="1988600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99382A2-F17C-457C-80A6-0C4DEECEE5BE}"/>
              </a:ext>
            </a:extLst>
          </p:cNvPr>
          <p:cNvSpPr>
            <a:spLocks noGrp="1" noChangeArrowheads="1"/>
          </p:cNvSpPr>
          <p:nvPr>
            <p:ph type="ctrTitle" idx="4294967295"/>
          </p:nvPr>
        </p:nvSpPr>
        <p:spPr>
          <a:xfrm>
            <a:off x="0" y="17463"/>
            <a:ext cx="9144000" cy="6858000"/>
          </a:xfrm>
        </p:spPr>
        <p:txBody>
          <a:bodyPr/>
          <a:lstStyle/>
          <a:p>
            <a:pPr algn="ctr" eaLnBrk="1" fontAlgn="auto" hangingPunct="1">
              <a:spcAft>
                <a:spcPts val="0"/>
              </a:spcAft>
              <a:defRPr/>
            </a:pPr>
            <a:br>
              <a:rPr lang="en-US" altLang="en-US" sz="8400" b="1" dirty="0">
                <a:solidFill>
                  <a:schemeClr val="tx1">
                    <a:lumMod val="75000"/>
                    <a:lumOff val="25000"/>
                  </a:schemeClr>
                </a:solidFill>
                <a:latin typeface="Times New Roman" panose="02020603050405020304" pitchFamily="18" charset="0"/>
                <a:ea typeface="ＭＳ Ｐゴシック" panose="020B0600070205080204" pitchFamily="34" charset="-128"/>
              </a:rPr>
            </a:br>
            <a:br>
              <a:rPr lang="en-US" altLang="en-US" sz="8400" b="1" dirty="0">
                <a:solidFill>
                  <a:schemeClr val="tx1">
                    <a:lumMod val="75000"/>
                    <a:lumOff val="25000"/>
                  </a:schemeClr>
                </a:solidFill>
                <a:latin typeface="Times New Roman" panose="02020603050405020304" pitchFamily="18" charset="0"/>
                <a:ea typeface="ＭＳ Ｐゴシック" panose="020B0600070205080204" pitchFamily="34" charset="-128"/>
              </a:rPr>
            </a:br>
            <a:endParaRPr lang="en-US" altLang="en-US" sz="1900" dirty="0">
              <a:solidFill>
                <a:schemeClr val="accent2"/>
              </a:solidFill>
              <a:latin typeface="+mn-lt"/>
              <a:ea typeface="ＭＳ Ｐゴシック" panose="020B0600070205080204" pitchFamily="34" charset="-128"/>
            </a:endParaRPr>
          </a:p>
        </p:txBody>
      </p:sp>
      <p:sp>
        <p:nvSpPr>
          <p:cNvPr id="10243" name="Text Box 8">
            <a:extLst>
              <a:ext uri="{FF2B5EF4-FFF2-40B4-BE49-F238E27FC236}">
                <a16:creationId xmlns:a16="http://schemas.microsoft.com/office/drawing/2014/main" id="{2F9BC0BD-18D0-4A03-B6C9-35765C5E9A47}"/>
              </a:ext>
            </a:extLst>
          </p:cNvPr>
          <p:cNvSpPr txBox="1">
            <a:spLocks noChangeArrowheads="1"/>
          </p:cNvSpPr>
          <p:nvPr/>
        </p:nvSpPr>
        <p:spPr bwMode="auto">
          <a:xfrm>
            <a:off x="7010400" y="4191000"/>
            <a:ext cx="930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0244" name="Picture 1">
            <a:extLst>
              <a:ext uri="{FF2B5EF4-FFF2-40B4-BE49-F238E27FC236}">
                <a16:creationId xmlns:a16="http://schemas.microsoft.com/office/drawing/2014/main" id="{44F6CA55-CC7F-47BF-832D-2C6C7274FA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33425"/>
            <a:ext cx="8382000" cy="32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F366070-7890-44AF-B686-4FCAE91014EE}"/>
              </a:ext>
            </a:extLst>
          </p:cNvPr>
          <p:cNvSpPr txBox="1"/>
          <p:nvPr/>
        </p:nvSpPr>
        <p:spPr>
          <a:xfrm>
            <a:off x="1219200" y="4191000"/>
            <a:ext cx="6172200" cy="369888"/>
          </a:xfrm>
          <a:prstGeom prst="rect">
            <a:avLst/>
          </a:prstGeom>
          <a:noFill/>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a:ln>
                  <a:noFill/>
                </a:ln>
                <a:solidFill>
                  <a:srgbClr val="E48312">
                    <a:lumMod val="50000"/>
                  </a:srgbClr>
                </a:solidFill>
                <a:effectLst/>
                <a:uLnTx/>
                <a:uFillTx/>
                <a:latin typeface="Calibri" panose="020F0502020204030204"/>
                <a:ea typeface="ＭＳ Ｐゴシック" panose="020B0600070205080204" pitchFamily="34" charset="-128"/>
                <a:cs typeface="+mn-cs"/>
              </a:rPr>
              <a:t>Nancy </a:t>
            </a:r>
            <a:r>
              <a:rPr kumimoji="0" lang="en-US" altLang="en-US" sz="1800" b="0" i="0" u="none" strike="noStrike" kern="1200" cap="none" spc="0" normalizeH="0" baseline="0" noProof="0" dirty="0">
                <a:ln>
                  <a:noFill/>
                </a:ln>
                <a:solidFill>
                  <a:srgbClr val="E48312">
                    <a:lumMod val="50000"/>
                  </a:srgbClr>
                </a:solidFill>
                <a:effectLst/>
                <a:uLnTx/>
                <a:uFillTx/>
                <a:latin typeface="Calibri" panose="020F0502020204030204"/>
                <a:ea typeface="ＭＳ Ｐゴシック" panose="020B0600070205080204" pitchFamily="34" charset="-128"/>
                <a:cs typeface="+mn-cs"/>
              </a:rPr>
              <a:t>Aguirre, Counseling Specialist</a:t>
            </a:r>
          </a:p>
        </p:txBody>
      </p:sp>
    </p:spTree>
  </p:cSld>
  <p:clrMapOvr>
    <a:masterClrMapping/>
  </p:clrMapOvr>
  <p:transition spd="med">
    <p:cover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46F13-758C-4490-B1DC-A002B2A12E60}"/>
              </a:ext>
            </a:extLst>
          </p:cNvPr>
          <p:cNvSpPr>
            <a:spLocks noGrp="1"/>
          </p:cNvSpPr>
          <p:nvPr>
            <p:ph type="title"/>
          </p:nvPr>
        </p:nvSpPr>
        <p:spPr/>
        <p:txBody>
          <a:bodyPr/>
          <a:lstStyle/>
          <a:p>
            <a:pPr>
              <a:defRPr/>
            </a:pPr>
            <a:r>
              <a:rPr lang="en-US" dirty="0"/>
              <a:t>At UTRGV</a:t>
            </a:r>
          </a:p>
        </p:txBody>
      </p:sp>
      <p:sp>
        <p:nvSpPr>
          <p:cNvPr id="11267" name="Content Placeholder 2">
            <a:extLst>
              <a:ext uri="{FF2B5EF4-FFF2-40B4-BE49-F238E27FC236}">
                <a16:creationId xmlns:a16="http://schemas.microsoft.com/office/drawing/2014/main" id="{A613D2F4-73F3-43D1-8CA5-6D3908D04A5D}"/>
              </a:ext>
            </a:extLst>
          </p:cNvPr>
          <p:cNvSpPr>
            <a:spLocks noGrp="1"/>
          </p:cNvSpPr>
          <p:nvPr>
            <p:ph idx="1"/>
          </p:nvPr>
        </p:nvSpPr>
        <p:spPr>
          <a:xfrm>
            <a:off x="822325" y="2241550"/>
            <a:ext cx="4598988" cy="3017838"/>
          </a:xfrm>
        </p:spPr>
        <p:txBody>
          <a:bodyPr/>
          <a:lstStyle/>
          <a:p>
            <a:r>
              <a:rPr lang="en-US" altLang="en-US" sz="2100" b="1">
                <a:solidFill>
                  <a:srgbClr val="D2552E"/>
                </a:solidFill>
              </a:rPr>
              <a:t>SAS serves approximately 450 students during each Fall and Spring semester. </a:t>
            </a:r>
          </a:p>
          <a:p>
            <a:r>
              <a:rPr lang="en-US" altLang="en-US" sz="2100" u="sng"/>
              <a:t>Considerations:  </a:t>
            </a:r>
          </a:p>
          <a:p>
            <a:pPr lvl="1"/>
            <a:r>
              <a:rPr lang="en-US" altLang="en-US" sz="2100"/>
              <a:t>Not all students with a disability register with SAS.</a:t>
            </a:r>
          </a:p>
          <a:p>
            <a:pPr lvl="1"/>
            <a:r>
              <a:rPr lang="en-US" altLang="en-US" sz="2100"/>
              <a:t>Each person with (or without) a disability is unique. </a:t>
            </a:r>
          </a:p>
          <a:p>
            <a:pPr lvl="1"/>
            <a:r>
              <a:rPr lang="en-US" altLang="en-US" sz="2100"/>
              <a:t>All students learn differently. </a:t>
            </a:r>
          </a:p>
          <a:p>
            <a:pPr lvl="1"/>
            <a:endParaRPr lang="en-US" altLang="en-US"/>
          </a:p>
        </p:txBody>
      </p:sp>
      <p:pic>
        <p:nvPicPr>
          <p:cNvPr id="11268" name="Picture 3">
            <a:extLst>
              <a:ext uri="{FF2B5EF4-FFF2-40B4-BE49-F238E27FC236}">
                <a16:creationId xmlns:a16="http://schemas.microsoft.com/office/drawing/2014/main" id="{87F13447-7755-49DA-A212-D0F3CDCDD2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83263" y="2894013"/>
            <a:ext cx="2582862" cy="1712912"/>
          </a:xfrm>
          <a:prstGeom prst="rect">
            <a:avLst/>
          </a:prstGeom>
          <a:noFill/>
          <a:ln w="28575">
            <a:solidFill>
              <a:srgbClr val="FF99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cover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tx2">
                    <a:lumMod val="75000"/>
                  </a:schemeClr>
                </a:solidFill>
                <a:latin typeface="Times New Roman" panose="02020603050405020304" pitchFamily="18" charset="0"/>
                <a:cs typeface="Times New Roman" panose="02020603050405020304" pitchFamily="18" charset="0"/>
              </a:rPr>
              <a:t>Welcome!</a:t>
            </a:r>
          </a:p>
        </p:txBody>
      </p:sp>
      <p:sp>
        <p:nvSpPr>
          <p:cNvPr id="3" name="Content Placeholder 2"/>
          <p:cNvSpPr>
            <a:spLocks noGrp="1"/>
          </p:cNvSpPr>
          <p:nvPr>
            <p:ph idx="1"/>
          </p:nvPr>
        </p:nvSpPr>
        <p:spPr>
          <a:xfrm>
            <a:off x="457200" y="1600200"/>
            <a:ext cx="8229600" cy="4314825"/>
          </a:xfrm>
        </p:spPr>
        <p:txBody>
          <a:bodyPr>
            <a:normAutofit/>
          </a:bodyPr>
          <a:lstStyle/>
          <a:p>
            <a:pPr algn="ctr">
              <a:buFont typeface="Wingdings" pitchFamily="2" charset="2"/>
              <a:buNone/>
            </a:pPr>
            <a:endParaRPr lang="en-US" sz="2800" dirty="0">
              <a:solidFill>
                <a:schemeClr val="tx2">
                  <a:lumMod val="75000"/>
                </a:schemeClr>
              </a:solidFill>
              <a:cs typeface="Arial" pitchFamily="34" charset="0"/>
            </a:endParaRPr>
          </a:p>
          <a:p>
            <a:pPr algn="ctr">
              <a:buFont typeface="Wingdings" pitchFamily="2" charset="2"/>
              <a:buNone/>
            </a:pPr>
            <a:r>
              <a:rPr lang="en-US" sz="2800" dirty="0">
                <a:solidFill>
                  <a:schemeClr val="tx2">
                    <a:lumMod val="75000"/>
                  </a:schemeClr>
                </a:solidFill>
                <a:latin typeface="Times New Roman" panose="02020603050405020304" pitchFamily="18" charset="0"/>
                <a:cs typeface="Times New Roman" panose="02020603050405020304" pitchFamily="18" charset="0"/>
              </a:rPr>
              <a:t>Thank you for inviting to participate in todays Virtual Transition Fair.</a:t>
            </a:r>
          </a:p>
          <a:p>
            <a:pPr algn="ctr">
              <a:buFont typeface="Wingdings" pitchFamily="2" charset="2"/>
              <a:buNone/>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a:p>
            <a:pPr marL="53975" algn="ctr">
              <a:buFont typeface="Wingdings" pitchFamily="2" charset="2"/>
              <a:buNone/>
              <a:tabLst>
                <a:tab pos="8912225" algn="l"/>
              </a:tabLst>
            </a:pPr>
            <a:r>
              <a:rPr lang="en-US" sz="2800" dirty="0">
                <a:solidFill>
                  <a:schemeClr val="tx2">
                    <a:lumMod val="75000"/>
                  </a:schemeClr>
                </a:solidFill>
                <a:latin typeface="Times New Roman" panose="02020603050405020304" pitchFamily="18" charset="0"/>
                <a:cs typeface="Times New Roman" panose="02020603050405020304" pitchFamily="18" charset="0"/>
              </a:rPr>
              <a:t>Its always a pleasure being able to share our information and give everyone an overview of the services Workforce Solutions (WFS) has to offer and our upcoming job fairs. </a:t>
            </a:r>
          </a:p>
          <a:p>
            <a:pPr marL="53975" algn="ctr">
              <a:buFont typeface="Wingdings" pitchFamily="2" charset="2"/>
              <a:buNone/>
              <a:tabLst>
                <a:tab pos="8912225" algn="l"/>
              </a:tabLst>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4393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F97C2EF0-1F81-4F8F-B875-3726CBE0F513}"/>
              </a:ext>
            </a:extLst>
          </p:cNvPr>
          <p:cNvSpPr>
            <a:spLocks noGrp="1"/>
          </p:cNvSpPr>
          <p:nvPr>
            <p:ph type="title"/>
          </p:nvPr>
        </p:nvSpPr>
        <p:spPr>
          <a:xfrm>
            <a:off x="228600" y="609600"/>
            <a:ext cx="6729413" cy="1320800"/>
          </a:xfrm>
        </p:spPr>
        <p:txBody>
          <a:bodyPr>
            <a:normAutofit fontScale="90000"/>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The Legal Foundation</a:t>
            </a:r>
            <a:b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br>
            <a:b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br>
            <a:endParaRPr lang="en-US" altLang="en-US" sz="3200" b="1" dirty="0">
              <a:solidFill>
                <a:schemeClr val="accent1">
                  <a:lumMod val="50000"/>
                </a:schemeClr>
              </a:solidFill>
              <a:latin typeface="Calibri" panose="020F0502020204030204" pitchFamily="34" charset="0"/>
              <a:ea typeface="ＭＳ Ｐゴシック" panose="020B0600070205080204" pitchFamily="34" charset="-128"/>
            </a:endParaRPr>
          </a:p>
        </p:txBody>
      </p:sp>
      <p:sp>
        <p:nvSpPr>
          <p:cNvPr id="9219" name="Content Placeholder 2">
            <a:extLst>
              <a:ext uri="{FF2B5EF4-FFF2-40B4-BE49-F238E27FC236}">
                <a16:creationId xmlns:a16="http://schemas.microsoft.com/office/drawing/2014/main" id="{7848935A-6C91-4D4F-A0B3-95D2FD398825}"/>
              </a:ext>
            </a:extLst>
          </p:cNvPr>
          <p:cNvSpPr>
            <a:spLocks noGrp="1"/>
          </p:cNvSpPr>
          <p:nvPr>
            <p:ph idx="1"/>
          </p:nvPr>
        </p:nvSpPr>
        <p:spPr>
          <a:xfrm>
            <a:off x="228600" y="1285875"/>
            <a:ext cx="7620000" cy="4594225"/>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ea typeface="ＭＳ Ｐゴシック" panose="020B0600070205080204" pitchFamily="34" charset="-128"/>
              </a:rPr>
              <a:t>Americans with Disabilities Act (ADA, ADAAA) &amp; Rehabilitation Act (Section 504)</a:t>
            </a:r>
          </a:p>
          <a:p>
            <a:pPr marL="384048" lvl="1" indent="-182880" eaLnBrk="1" fontAlgn="auto" hangingPunct="1">
              <a:spcAft>
                <a:spcPts val="0"/>
              </a:spcAft>
              <a:buFont typeface="Arial" panose="020B0604020202020204" pitchFamily="34" charset="0"/>
              <a:buChar char="•"/>
              <a:defRPr/>
            </a:pPr>
            <a:r>
              <a:rPr lang="en-US" altLang="en-US" sz="2600" dirty="0">
                <a:solidFill>
                  <a:schemeClr val="accent1">
                    <a:lumMod val="50000"/>
                  </a:schemeClr>
                </a:solidFill>
                <a:ea typeface="ＭＳ Ｐゴシック" panose="020B0600070205080204" pitchFamily="34" charset="-128"/>
              </a:rPr>
              <a:t>Prohibit discrimination against students and employees with disabilities. </a:t>
            </a:r>
          </a:p>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ea typeface="ＭＳ Ｐゴシック" panose="020B0600070205080204" pitchFamily="34" charset="-128"/>
              </a:rPr>
              <a:t>Colleges are not required to fundamentally alter the nature of their academic programs.  </a:t>
            </a:r>
          </a:p>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ea typeface="ＭＳ Ｐゴシック" panose="020B0600070205080204" pitchFamily="34" charset="-128"/>
              </a:rPr>
              <a:t>Disability rights are civil rights.</a:t>
            </a:r>
          </a:p>
          <a:p>
            <a:pPr marL="91440" indent="-91440" eaLnBrk="1" fontAlgn="auto" hangingPunct="1">
              <a:spcAft>
                <a:spcPts val="0"/>
              </a:spcAft>
              <a:buFont typeface="Arial" panose="020B0604020202020204" pitchFamily="34" charset="0"/>
              <a:buChar char="•"/>
              <a:defRPr/>
            </a:pPr>
            <a:endParaRPr lang="en-US" altLang="en-US" sz="2800" dirty="0">
              <a:solidFill>
                <a:schemeClr val="accent1">
                  <a:lumMod val="50000"/>
                </a:schemeClr>
              </a:solidFill>
              <a:ea typeface="ＭＳ Ｐゴシック" panose="020B0600070205080204" pitchFamily="34" charset="-128"/>
            </a:endParaRPr>
          </a:p>
        </p:txBody>
      </p:sp>
      <p:pic>
        <p:nvPicPr>
          <p:cNvPr id="12292" name="Picture 2">
            <a:extLst>
              <a:ext uri="{FF2B5EF4-FFF2-40B4-BE49-F238E27FC236}">
                <a16:creationId xmlns:a16="http://schemas.microsoft.com/office/drawing/2014/main" id="{AFF08C2C-BA59-4DBB-A856-61804D8773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962400"/>
            <a:ext cx="3246438"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44F2ACE-35A1-43A9-9ACB-D9BA4EE2A32C}"/>
              </a:ext>
            </a:extLst>
          </p:cNvPr>
          <p:cNvSpPr>
            <a:spLocks noGrp="1"/>
          </p:cNvSpPr>
          <p:nvPr>
            <p:ph type="title"/>
          </p:nvPr>
        </p:nvSpPr>
        <p:spPr>
          <a:xfrm>
            <a:off x="609600" y="457200"/>
            <a:ext cx="7407275" cy="669925"/>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When Do These Laws Apply?</a:t>
            </a:r>
          </a:p>
        </p:txBody>
      </p:sp>
      <p:sp>
        <p:nvSpPr>
          <p:cNvPr id="10243" name="Content Placeholder 2">
            <a:extLst>
              <a:ext uri="{FF2B5EF4-FFF2-40B4-BE49-F238E27FC236}">
                <a16:creationId xmlns:a16="http://schemas.microsoft.com/office/drawing/2014/main" id="{5F0E8081-97F1-4914-9163-206CFA51C1C0}"/>
              </a:ext>
            </a:extLst>
          </p:cNvPr>
          <p:cNvSpPr>
            <a:spLocks noGrp="1"/>
          </p:cNvSpPr>
          <p:nvPr>
            <p:ph idx="1"/>
          </p:nvPr>
        </p:nvSpPr>
        <p:spPr>
          <a:xfrm>
            <a:off x="609600" y="1270000"/>
            <a:ext cx="7391400" cy="3810000"/>
          </a:xfrm>
        </p:spPr>
        <p:txBody>
          <a:bodyPr rtlCol="0">
            <a:normAutofit/>
          </a:bodyPr>
          <a:lstStyle/>
          <a:p>
            <a:pPr marL="91440" indent="-91440" eaLnBrk="1" fontAlgn="auto" hangingPunct="1">
              <a:spcBef>
                <a:spcPct val="0"/>
              </a:spcBef>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Academic settings (classrooms, labs, clinicals)</a:t>
            </a:r>
          </a:p>
          <a:p>
            <a:pPr marL="91440" indent="-91440" eaLnBrk="1" fontAlgn="auto" hangingPunct="1">
              <a:spcBef>
                <a:spcPct val="0"/>
              </a:spcBef>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University-sponsored events  and </a:t>
            </a:r>
          </a:p>
          <a:p>
            <a:pPr marL="91440" indent="-91440" eaLnBrk="1" fontAlgn="auto" hangingPunct="1">
              <a:spcBef>
                <a:spcPct val="0"/>
              </a:spcBef>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non-academic settings (athletic events, residence halls, dining halls)</a:t>
            </a:r>
          </a:p>
          <a:p>
            <a:pPr marL="91440" indent="-91440" eaLnBrk="1" fontAlgn="auto" hangingPunct="1">
              <a:spcBef>
                <a:spcPct val="0"/>
              </a:spcBef>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Field placements (clerkships, internships)</a:t>
            </a:r>
          </a:p>
          <a:p>
            <a:pPr marL="91440" indent="-91440" eaLnBrk="1" fontAlgn="auto" hangingPunct="1">
              <a:spcBef>
                <a:spcPct val="0"/>
              </a:spcBef>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In the “virtual world” (videos, websites, online learning)</a:t>
            </a:r>
          </a:p>
        </p:txBody>
      </p:sp>
      <p:sp>
        <p:nvSpPr>
          <p:cNvPr id="13316" name="TextBox 1">
            <a:extLst>
              <a:ext uri="{FF2B5EF4-FFF2-40B4-BE49-F238E27FC236}">
                <a16:creationId xmlns:a16="http://schemas.microsoft.com/office/drawing/2014/main" id="{A7429390-FC08-442E-B5BE-86565175B9F6}"/>
              </a:ext>
            </a:extLst>
          </p:cNvPr>
          <p:cNvSpPr txBox="1">
            <a:spLocks noChangeArrowheads="1"/>
          </p:cNvSpPr>
          <p:nvPr/>
        </p:nvSpPr>
        <p:spPr bwMode="auto">
          <a:xfrm>
            <a:off x="1371600" y="5105400"/>
            <a:ext cx="55864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E48312"/>
                </a:solidFill>
                <a:effectLst/>
                <a:uLnTx/>
                <a:uFillTx/>
                <a:latin typeface="Calibri" panose="020F0502020204030204" pitchFamily="34" charset="0"/>
                <a:ea typeface="+mn-ea"/>
                <a:cs typeface="+mn-cs"/>
                <a:hlinkClick r:id="rId2"/>
              </a:rPr>
              <a:t>https://www.youtube.com/watch?v=AwDvgFrbY5w</a:t>
            </a:r>
            <a:endParaRPr kumimoji="0" lang="en-US" altLang="en-US" sz="1800" b="0" i="0" u="none" strike="noStrike" kern="1200" cap="none" spc="0" normalizeH="0" baseline="0" noProof="0">
              <a:ln>
                <a:noFill/>
              </a:ln>
              <a:solidFill>
                <a:srgbClr val="E48312"/>
              </a:solidFill>
              <a:effectLst/>
              <a:uLnTx/>
              <a:uFillTx/>
              <a:latin typeface="Calibri" panose="020F050202020403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E48312"/>
                </a:solidFill>
                <a:effectLst/>
                <a:uLnTx/>
                <a:uFillTx/>
                <a:latin typeface="Calibri" panose="020F0502020204030204" pitchFamily="34" charset="0"/>
                <a:ea typeface="+mn-ea"/>
                <a:cs typeface="+mn-cs"/>
              </a:rPr>
              <a:t>UC Davis School of Medicine</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srgbClr val="E48312"/>
                </a:solidFill>
                <a:effectLst/>
                <a:uLnTx/>
                <a:uFillTx/>
                <a:latin typeface="Calibri" panose="020F0502020204030204" pitchFamily="34" charset="0"/>
                <a:ea typeface="+mn-ea"/>
                <a:cs typeface="+mn-cs"/>
              </a:rPr>
              <a:t>Captions in operating room</a:t>
            </a:r>
          </a:p>
        </p:txBody>
      </p:sp>
    </p:spTree>
  </p:cSld>
  <p:clrMapOvr>
    <a:masterClrMapping/>
  </p:clrMapOvr>
  <p:transition spd="med">
    <p:cover dir="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DEC41BBB-1994-487A-97A6-215600C0639B}"/>
              </a:ext>
            </a:extLst>
          </p:cNvPr>
          <p:cNvSpPr>
            <a:spLocks noGrp="1"/>
          </p:cNvSpPr>
          <p:nvPr>
            <p:ph type="title"/>
          </p:nvPr>
        </p:nvSpPr>
        <p:spPr>
          <a:xfrm>
            <a:off x="457200" y="2884488"/>
            <a:ext cx="2362200" cy="1066800"/>
          </a:xfrm>
        </p:spPr>
        <p:txBody>
          <a:bodyPr/>
          <a:lstStyle/>
          <a:p>
            <a:pPr algn="ctr" eaLnBrk="1" fontAlgn="auto" hangingPunct="1">
              <a:spcAft>
                <a:spcPts val="0"/>
              </a:spcAft>
              <a:defRPr/>
            </a:pPr>
            <a:r>
              <a:rPr lang="en-US" altLang="en-US" b="1" dirty="0">
                <a:solidFill>
                  <a:schemeClr val="bg1"/>
                </a:solidFill>
                <a:latin typeface="Calibri" panose="020F0502020204030204" pitchFamily="34" charset="0"/>
              </a:rPr>
              <a:t>Types of Disabilities</a:t>
            </a:r>
          </a:p>
        </p:txBody>
      </p:sp>
      <p:sp>
        <p:nvSpPr>
          <p:cNvPr id="13315" name="Content Placeholder 2">
            <a:extLst>
              <a:ext uri="{FF2B5EF4-FFF2-40B4-BE49-F238E27FC236}">
                <a16:creationId xmlns:a16="http://schemas.microsoft.com/office/drawing/2014/main" id="{0E378C3D-F613-4FFD-B66C-6E14EC6A0442}"/>
              </a:ext>
            </a:extLst>
          </p:cNvPr>
          <p:cNvSpPr>
            <a:spLocks noGrp="1"/>
          </p:cNvSpPr>
          <p:nvPr>
            <p:ph idx="1"/>
          </p:nvPr>
        </p:nvSpPr>
        <p:spPr>
          <a:xfrm>
            <a:off x="3200400" y="712788"/>
            <a:ext cx="5634038" cy="5410200"/>
          </a:xfrm>
        </p:spPr>
        <p:txBody>
          <a:bodyPr rtlCol="0">
            <a:normAutofit fontScale="92500" lnSpcReduction="10000"/>
          </a:bodyPr>
          <a:lstStyle/>
          <a:p>
            <a:pPr marL="91440" indent="-91440" eaLnBrk="1" fontAlgn="auto" hangingPunct="1">
              <a:buFont typeface="Arial" panose="020B0604020202020204" pitchFamily="34" charset="0"/>
              <a:buChar char="•"/>
              <a:defRPr/>
            </a:pPr>
            <a:r>
              <a:rPr lang="en-US" altLang="en-US" sz="2800" dirty="0">
                <a:solidFill>
                  <a:schemeClr val="tx1"/>
                </a:solidFill>
              </a:rPr>
              <a:t>Learning Disability (Math, Reading (Dyslexia), Written Expression)</a:t>
            </a:r>
          </a:p>
          <a:p>
            <a:pPr marL="91440" indent="-91440" eaLnBrk="1" fontAlgn="auto" hangingPunct="1">
              <a:buFont typeface="Arial" panose="020B0604020202020204" pitchFamily="34" charset="0"/>
              <a:buChar char="•"/>
              <a:defRPr/>
            </a:pPr>
            <a:r>
              <a:rPr lang="en-US" altLang="en-US" sz="2800" dirty="0">
                <a:solidFill>
                  <a:schemeClr val="tx1"/>
                </a:solidFill>
              </a:rPr>
              <a:t>Speech/Language</a:t>
            </a:r>
          </a:p>
          <a:p>
            <a:pPr marL="91440" indent="-91440" eaLnBrk="1" fontAlgn="auto" hangingPunct="1">
              <a:buFont typeface="Arial" panose="020B0604020202020204" pitchFamily="34" charset="0"/>
              <a:buChar char="•"/>
              <a:defRPr/>
            </a:pPr>
            <a:r>
              <a:rPr lang="en-US" altLang="en-US" sz="2800" dirty="0">
                <a:solidFill>
                  <a:schemeClr val="tx1"/>
                </a:solidFill>
              </a:rPr>
              <a:t>Vision impairments (including blindness)</a:t>
            </a:r>
          </a:p>
          <a:p>
            <a:pPr marL="91440" indent="-91440" eaLnBrk="1" fontAlgn="auto" hangingPunct="1">
              <a:buFont typeface="Arial" panose="020B0604020202020204" pitchFamily="34" charset="0"/>
              <a:buChar char="•"/>
              <a:defRPr/>
            </a:pPr>
            <a:r>
              <a:rPr lang="en-US" altLang="en-US" sz="2800" dirty="0">
                <a:solidFill>
                  <a:schemeClr val="tx1"/>
                </a:solidFill>
              </a:rPr>
              <a:t>Deafness/Hearing impairments</a:t>
            </a:r>
          </a:p>
          <a:p>
            <a:pPr marL="91440" indent="-91440" eaLnBrk="1" fontAlgn="auto" hangingPunct="1">
              <a:buFont typeface="Arial" panose="020B0604020202020204" pitchFamily="34" charset="0"/>
              <a:buChar char="•"/>
              <a:defRPr/>
            </a:pPr>
            <a:r>
              <a:rPr lang="en-US" altLang="en-US" sz="2800" dirty="0">
                <a:solidFill>
                  <a:schemeClr val="tx1"/>
                </a:solidFill>
              </a:rPr>
              <a:t>Orthopedic/Mobility </a:t>
            </a:r>
          </a:p>
          <a:p>
            <a:pPr marL="91440" indent="-91440" eaLnBrk="1" fontAlgn="auto" hangingPunct="1">
              <a:buFont typeface="Arial" panose="020B0604020202020204" pitchFamily="34" charset="0"/>
              <a:buChar char="•"/>
              <a:defRPr/>
            </a:pPr>
            <a:r>
              <a:rPr lang="en-US" altLang="en-US" sz="2800" dirty="0">
                <a:solidFill>
                  <a:schemeClr val="tx1"/>
                </a:solidFill>
              </a:rPr>
              <a:t>Mental Health (PTSD, Depression, Bipolar, Anxiety, etc.)</a:t>
            </a:r>
          </a:p>
          <a:p>
            <a:pPr marL="91440" indent="-91440" eaLnBrk="1" fontAlgn="auto" hangingPunct="1">
              <a:buFont typeface="Arial" panose="020B0604020202020204" pitchFamily="34" charset="0"/>
              <a:buChar char="•"/>
              <a:defRPr/>
            </a:pPr>
            <a:r>
              <a:rPr lang="en-US" altLang="en-US" sz="2800" dirty="0">
                <a:solidFill>
                  <a:schemeClr val="tx1"/>
                </a:solidFill>
              </a:rPr>
              <a:t>Autism Spectrum Disorder</a:t>
            </a:r>
          </a:p>
          <a:p>
            <a:pPr marL="91440" indent="-91440" eaLnBrk="1" fontAlgn="auto" hangingPunct="1">
              <a:buFont typeface="Arial" panose="020B0604020202020204" pitchFamily="34" charset="0"/>
              <a:buChar char="•"/>
              <a:defRPr/>
            </a:pPr>
            <a:r>
              <a:rPr lang="en-US" altLang="en-US" sz="2800" dirty="0">
                <a:solidFill>
                  <a:schemeClr val="tx1"/>
                </a:solidFill>
              </a:rPr>
              <a:t>Traumatic Brain Injury </a:t>
            </a:r>
          </a:p>
          <a:p>
            <a:pPr marL="91440" indent="-91440" eaLnBrk="1" fontAlgn="auto" hangingPunct="1">
              <a:buFont typeface="Arial" panose="020B0604020202020204" pitchFamily="34" charset="0"/>
              <a:buChar char="•"/>
              <a:defRPr/>
            </a:pPr>
            <a:r>
              <a:rPr lang="en-US" altLang="en-US" sz="2800" dirty="0">
                <a:solidFill>
                  <a:schemeClr val="tx1"/>
                </a:solidFill>
              </a:rPr>
              <a:t>Other health impairments (Diabetes, Seizure Disorder, ADHD, etc.)</a:t>
            </a:r>
          </a:p>
          <a:p>
            <a:pPr marL="91440" indent="-91440" eaLnBrk="1" fontAlgn="auto" hangingPunct="1">
              <a:defRPr/>
            </a:pPr>
            <a:endParaRPr lang="en-US" altLang="en-US" dirty="0">
              <a:solidFill>
                <a:schemeClr val="accent1"/>
              </a:solidFill>
            </a:endParaRPr>
          </a:p>
          <a:p>
            <a:pPr marL="91440" indent="-91440" eaLnBrk="1" fontAlgn="auto" hangingPunct="1">
              <a:defRPr/>
            </a:pPr>
            <a:endParaRPr lang="en-US" altLang="en-US" dirty="0">
              <a:solidFill>
                <a:schemeClr val="accent1"/>
              </a:solidFill>
            </a:endParaRPr>
          </a:p>
        </p:txBody>
      </p:sp>
    </p:spTree>
  </p:cSld>
  <p:clrMapOvr>
    <a:masterClrMapping/>
  </p:clrMapOvr>
  <p:transition spd="med">
    <p:cover dir="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E3944-4F1D-4828-B080-F1D7DFA29079}"/>
              </a:ext>
            </a:extLst>
          </p:cNvPr>
          <p:cNvSpPr>
            <a:spLocks noGrp="1"/>
          </p:cNvSpPr>
          <p:nvPr>
            <p:ph type="title"/>
          </p:nvPr>
        </p:nvSpPr>
        <p:spPr>
          <a:xfrm>
            <a:off x="342900" y="593725"/>
            <a:ext cx="2400300" cy="1235075"/>
          </a:xfrm>
        </p:spPr>
        <p:txBody>
          <a:bodyPr/>
          <a:lstStyle/>
          <a:p>
            <a:pPr algn="ctr">
              <a:defRPr/>
            </a:pPr>
            <a:r>
              <a:rPr lang="en-US" b="1" dirty="0"/>
              <a:t>Temporary Disabilities</a:t>
            </a:r>
          </a:p>
        </p:txBody>
      </p:sp>
      <p:sp>
        <p:nvSpPr>
          <p:cNvPr id="3" name="Content Placeholder 2">
            <a:extLst>
              <a:ext uri="{FF2B5EF4-FFF2-40B4-BE49-F238E27FC236}">
                <a16:creationId xmlns:a16="http://schemas.microsoft.com/office/drawing/2014/main" id="{71CDA345-5C1E-4509-9987-D465378E168C}"/>
              </a:ext>
            </a:extLst>
          </p:cNvPr>
          <p:cNvSpPr>
            <a:spLocks noGrp="1"/>
          </p:cNvSpPr>
          <p:nvPr>
            <p:ph idx="1"/>
          </p:nvPr>
        </p:nvSpPr>
        <p:spPr>
          <a:xfrm>
            <a:off x="3460750" y="731838"/>
            <a:ext cx="5008563" cy="5257800"/>
          </a:xfrm>
        </p:spPr>
        <p:txBody>
          <a:bodyPr/>
          <a:lstStyle/>
          <a:p>
            <a:pPr>
              <a:defRPr/>
            </a:pPr>
            <a:endParaRPr lang="en-US" sz="2400" dirty="0"/>
          </a:p>
          <a:p>
            <a:pPr marL="0" indent="0">
              <a:buFont typeface="Calibri" panose="020F0502020204030204" pitchFamily="34" charset="0"/>
              <a:buNone/>
              <a:defRPr/>
            </a:pPr>
            <a:r>
              <a:rPr lang="en-US" sz="2400" dirty="0"/>
              <a:t>Temporary disabilities include, but are not limited to:</a:t>
            </a:r>
          </a:p>
          <a:p>
            <a:pPr>
              <a:buFont typeface="Wingdings" panose="05000000000000000000" pitchFamily="2" charset="2"/>
              <a:buChar char="q"/>
              <a:defRPr/>
            </a:pPr>
            <a:r>
              <a:rPr lang="en-US" sz="2400" dirty="0"/>
              <a:t>broken limbs</a:t>
            </a:r>
          </a:p>
          <a:p>
            <a:pPr>
              <a:buFont typeface="Wingdings" panose="05000000000000000000" pitchFamily="2" charset="2"/>
              <a:buChar char="q"/>
              <a:defRPr/>
            </a:pPr>
            <a:r>
              <a:rPr lang="en-US" sz="2400" dirty="0"/>
              <a:t>burns</a:t>
            </a:r>
          </a:p>
          <a:p>
            <a:pPr>
              <a:buFont typeface="Wingdings" panose="05000000000000000000" pitchFamily="2" charset="2"/>
              <a:buChar char="q"/>
              <a:defRPr/>
            </a:pPr>
            <a:r>
              <a:rPr lang="en-US" sz="2400" dirty="0"/>
              <a:t>post‐surgery recovery</a:t>
            </a:r>
          </a:p>
          <a:p>
            <a:pPr>
              <a:buFont typeface="Wingdings" panose="05000000000000000000" pitchFamily="2" charset="2"/>
              <a:buChar char="q"/>
              <a:defRPr/>
            </a:pPr>
            <a:r>
              <a:rPr lang="en-US" sz="2400" dirty="0"/>
              <a:t>and similar conditions that temporarily impair or influence a student’s ability to fully participate in academic activities. </a:t>
            </a:r>
          </a:p>
        </p:txBody>
      </p:sp>
      <p:pic>
        <p:nvPicPr>
          <p:cNvPr id="15364" name="Picture 5">
            <a:extLst>
              <a:ext uri="{FF2B5EF4-FFF2-40B4-BE49-F238E27FC236}">
                <a16:creationId xmlns:a16="http://schemas.microsoft.com/office/drawing/2014/main" id="{F0F26317-C8E3-4D70-8D8B-71DF42470D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0"/>
            <a:ext cx="2514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F35BAFA-94EE-4D61-A953-414330CED0E0}"/>
              </a:ext>
            </a:extLst>
          </p:cNvPr>
          <p:cNvSpPr>
            <a:spLocks noGrp="1"/>
          </p:cNvSpPr>
          <p:nvPr>
            <p:ph type="title"/>
          </p:nvPr>
        </p:nvSpPr>
        <p:spPr>
          <a:xfrm>
            <a:off x="649288" y="381000"/>
            <a:ext cx="6348412" cy="838200"/>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cs typeface="Calibri" panose="020F0502020204030204" pitchFamily="34" charset="0"/>
              </a:rPr>
              <a:t>How Disability Affects Students</a:t>
            </a:r>
          </a:p>
        </p:txBody>
      </p:sp>
      <p:sp>
        <p:nvSpPr>
          <p:cNvPr id="14339" name="Content Placeholder 2">
            <a:extLst>
              <a:ext uri="{FF2B5EF4-FFF2-40B4-BE49-F238E27FC236}">
                <a16:creationId xmlns:a16="http://schemas.microsoft.com/office/drawing/2014/main" id="{712DB1A4-F594-44BB-B9F4-ECD7433B7C58}"/>
              </a:ext>
            </a:extLst>
          </p:cNvPr>
          <p:cNvSpPr>
            <a:spLocks noGrp="1"/>
          </p:cNvSpPr>
          <p:nvPr>
            <p:ph idx="1"/>
          </p:nvPr>
        </p:nvSpPr>
        <p:spPr>
          <a:xfrm>
            <a:off x="685800" y="2828925"/>
            <a:ext cx="3581400" cy="3952875"/>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2400" i="1" dirty="0">
                <a:solidFill>
                  <a:schemeClr val="accent1">
                    <a:lumMod val="50000"/>
                  </a:schemeClr>
                </a:solidFill>
              </a:rPr>
              <a:t>Including but not limited to: </a:t>
            </a:r>
          </a:p>
          <a:p>
            <a:pPr marL="91440" indent="-91440" eaLnBrk="1" fontAlgn="auto" hangingPunct="1">
              <a:spcAft>
                <a:spcPts val="0"/>
              </a:spcAft>
              <a:buFont typeface="Arial" panose="020B0604020202020204" pitchFamily="34" charset="0"/>
              <a:buChar char="•"/>
              <a:defRPr/>
            </a:pPr>
            <a:r>
              <a:rPr lang="en-US" altLang="en-US" sz="3200" dirty="0">
                <a:solidFill>
                  <a:schemeClr val="accent1">
                    <a:lumMod val="50000"/>
                  </a:schemeClr>
                </a:solidFill>
              </a:rPr>
              <a:t>Taking longer to process information </a:t>
            </a:r>
          </a:p>
          <a:p>
            <a:pPr marL="91440" indent="-91440" eaLnBrk="1" fontAlgn="auto" hangingPunct="1">
              <a:spcAft>
                <a:spcPts val="0"/>
              </a:spcAft>
              <a:buFont typeface="Arial" panose="020B0604020202020204" pitchFamily="34" charset="0"/>
              <a:buChar char="•"/>
              <a:defRPr/>
            </a:pPr>
            <a:r>
              <a:rPr lang="en-US" altLang="en-US" sz="3200" dirty="0">
                <a:solidFill>
                  <a:schemeClr val="accent1">
                    <a:lumMod val="50000"/>
                  </a:schemeClr>
                </a:solidFill>
              </a:rPr>
              <a:t>Relating to others </a:t>
            </a:r>
          </a:p>
          <a:p>
            <a:pPr marL="91440" indent="-91440" eaLnBrk="1" fontAlgn="auto" hangingPunct="1">
              <a:spcAft>
                <a:spcPts val="0"/>
              </a:spcAft>
              <a:buFont typeface="Arial" panose="020B0604020202020204" pitchFamily="34" charset="0"/>
              <a:buChar char="•"/>
              <a:defRPr/>
            </a:pPr>
            <a:r>
              <a:rPr lang="en-US" altLang="en-US" sz="3200" dirty="0">
                <a:solidFill>
                  <a:schemeClr val="accent1">
                    <a:lumMod val="50000"/>
                  </a:schemeClr>
                </a:solidFill>
              </a:rPr>
              <a:t>Ability to focus</a:t>
            </a:r>
          </a:p>
        </p:txBody>
      </p:sp>
      <p:sp>
        <p:nvSpPr>
          <p:cNvPr id="14340" name="TextBox 1">
            <a:extLst>
              <a:ext uri="{FF2B5EF4-FFF2-40B4-BE49-F238E27FC236}">
                <a16:creationId xmlns:a16="http://schemas.microsoft.com/office/drawing/2014/main" id="{82FB1466-3A7A-4483-9798-2519E7E3A1CB}"/>
              </a:ext>
            </a:extLst>
          </p:cNvPr>
          <p:cNvSpPr txBox="1">
            <a:spLocks noChangeArrowheads="1"/>
          </p:cNvSpPr>
          <p:nvPr/>
        </p:nvSpPr>
        <p:spPr bwMode="auto">
          <a:xfrm>
            <a:off x="4495800" y="2749550"/>
            <a:ext cx="4267200" cy="3046413"/>
          </a:xfrm>
          <a:prstGeom prst="rect">
            <a:avLst/>
          </a:prstGeom>
          <a:noFill/>
          <a:ln>
            <a:noFill/>
          </a:ln>
        </p:spPr>
        <p:txBody>
          <a:bodyPr>
            <a:spAutoFit/>
          </a:bodyPr>
          <a:lstStyle>
            <a:lvl1pPr marL="457200" indent="-457200">
              <a:spcBef>
                <a:spcPts val="1000"/>
              </a:spcBef>
              <a:buClr>
                <a:schemeClr val="accent1"/>
              </a:buClr>
              <a:buSzPct val="80000"/>
              <a:buFont typeface="Wingdings 3" panose="05040102010807070707" pitchFamily="18" charset="2"/>
              <a:buChar char=""/>
              <a:defRPr>
                <a:solidFill>
                  <a:srgbClr val="0469CE"/>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0469CE"/>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0469CE"/>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0469CE"/>
                </a:solidFill>
                <a:latin typeface="Trebuchet MS" panose="020B0603020202020204" pitchFamily="34" charset="0"/>
              </a:defRPr>
            </a:lvl9pPr>
          </a:lstStyle>
          <a:p>
            <a:pPr marL="457200" marR="0" lvl="0" indent="-4572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srgbClr val="E48312">
                    <a:lumMod val="50000"/>
                  </a:srgbClr>
                </a:solidFill>
                <a:effectLst/>
                <a:uLnTx/>
                <a:uFillTx/>
                <a:latin typeface="Calibri" panose="020F0502020204030204" pitchFamily="34" charset="0"/>
                <a:ea typeface="ＭＳ Ｐゴシック" panose="020B0600070205080204" pitchFamily="34" charset="-128"/>
                <a:cs typeface="+mn-cs"/>
              </a:rPr>
              <a:t>Attendance </a:t>
            </a:r>
          </a:p>
          <a:p>
            <a:pPr marL="457200" marR="0" lvl="0" indent="-4572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srgbClr val="E48312">
                    <a:lumMod val="50000"/>
                  </a:srgbClr>
                </a:solidFill>
                <a:effectLst/>
                <a:uLnTx/>
                <a:uFillTx/>
                <a:latin typeface="Calibri" panose="020F0502020204030204" pitchFamily="34" charset="0"/>
                <a:ea typeface="ＭＳ Ｐゴシック" panose="020B0600070205080204" pitchFamily="34" charset="-128"/>
                <a:cs typeface="+mn-cs"/>
              </a:rPr>
              <a:t>Ability to express thoughts in writing </a:t>
            </a:r>
          </a:p>
          <a:p>
            <a:pPr marL="457200" marR="0" lvl="0" indent="-4572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altLang="en-US" sz="3200" b="0" i="0" u="none" strike="noStrike" kern="1200" cap="none" spc="0" normalizeH="0" baseline="0" noProof="0" dirty="0">
                <a:ln>
                  <a:noFill/>
                </a:ln>
                <a:solidFill>
                  <a:srgbClr val="E48312">
                    <a:lumMod val="50000"/>
                  </a:srgbClr>
                </a:solidFill>
                <a:effectLst/>
                <a:uLnTx/>
                <a:uFillTx/>
                <a:latin typeface="Calibri" panose="020F0502020204030204" pitchFamily="34" charset="0"/>
                <a:ea typeface="ＭＳ Ｐゴシック" panose="020B0600070205080204" pitchFamily="34" charset="-128"/>
                <a:cs typeface="+mn-cs"/>
              </a:rPr>
              <a:t>Ability to complete physical class activities</a:t>
            </a:r>
          </a:p>
        </p:txBody>
      </p:sp>
      <p:pic>
        <p:nvPicPr>
          <p:cNvPr id="16389" name="Picture 2">
            <a:extLst>
              <a:ext uri="{FF2B5EF4-FFF2-40B4-BE49-F238E27FC236}">
                <a16:creationId xmlns:a16="http://schemas.microsoft.com/office/drawing/2014/main" id="{28FFF994-43D7-44EC-A141-44B0579F87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65238"/>
            <a:ext cx="25146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C9344-1939-4AFE-879F-B46EFDE22F21}"/>
              </a:ext>
            </a:extLst>
          </p:cNvPr>
          <p:cNvSpPr>
            <a:spLocks noGrp="1"/>
          </p:cNvSpPr>
          <p:nvPr>
            <p:ph type="title"/>
          </p:nvPr>
        </p:nvSpPr>
        <p:spPr/>
        <p:txBody>
          <a:bodyPr/>
          <a:lstStyle/>
          <a:p>
            <a:pPr>
              <a:defRPr/>
            </a:pPr>
            <a:r>
              <a:rPr lang="en-US" altLang="en-US" sz="3200" b="1" dirty="0">
                <a:solidFill>
                  <a:schemeClr val="accent1">
                    <a:lumMod val="50000"/>
                  </a:schemeClr>
                </a:solidFill>
                <a:latin typeface="Calibri" panose="020F0502020204030204" pitchFamily="34" charset="0"/>
                <a:cs typeface="Calibri" panose="020F0502020204030204" pitchFamily="34" charset="0"/>
              </a:rPr>
              <a:t>Title IX: Pregnancy, Pregnancy-related, and Parenting</a:t>
            </a:r>
            <a:endParaRPr lang="en-US" sz="3200" dirty="0"/>
          </a:p>
        </p:txBody>
      </p:sp>
      <p:sp>
        <p:nvSpPr>
          <p:cNvPr id="18435" name="Content Placeholder 2">
            <a:extLst>
              <a:ext uri="{FF2B5EF4-FFF2-40B4-BE49-F238E27FC236}">
                <a16:creationId xmlns:a16="http://schemas.microsoft.com/office/drawing/2014/main" id="{DBFDEE68-ABDE-4F0C-9B4B-5FF9153B3C3A}"/>
              </a:ext>
            </a:extLst>
          </p:cNvPr>
          <p:cNvSpPr>
            <a:spLocks noGrp="1"/>
          </p:cNvSpPr>
          <p:nvPr>
            <p:ph idx="1"/>
          </p:nvPr>
        </p:nvSpPr>
        <p:spPr>
          <a:xfrm>
            <a:off x="822325" y="1846263"/>
            <a:ext cx="7543800" cy="4325937"/>
          </a:xfrm>
        </p:spPr>
        <p:txBody>
          <a:bodyPr/>
          <a:lstStyle/>
          <a:p>
            <a:r>
              <a:rPr lang="en-US" altLang="en-US"/>
              <a:t>UTRGV is committed to creating and maintaining a community where all individuals enjoy freedom from discrimination, including discrimination on the basis of sex, as mandated by Title IX of the Education Amendments of 1972. </a:t>
            </a:r>
          </a:p>
          <a:p>
            <a:r>
              <a:rPr lang="en-US" altLang="en-US"/>
              <a:t>Sex discrimination, which can include discrimination based on pregnancy, marital status, or parental status, is prohibited and illegal in admissions, educational programs and activities, hiring, leave policies, employment policies, and health insurance coverage. </a:t>
            </a:r>
          </a:p>
          <a:p>
            <a:r>
              <a:rPr lang="en-US" altLang="en-US" b="1"/>
              <a:t>UTRGV is committed to the protection and equal treatment of students who may be pregnant, experiencing a pregnancy-related condition, and or are new parents.</a:t>
            </a:r>
          </a:p>
        </p:txBody>
      </p:sp>
    </p:spTree>
  </p:cSld>
  <p:clrMapOvr>
    <a:masterClrMapping/>
  </p:clrMapOvr>
  <p:transition spd="med">
    <p:cover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A7A9F-457D-4863-89D3-6A0AA23AE739}"/>
              </a:ext>
            </a:extLst>
          </p:cNvPr>
          <p:cNvSpPr>
            <a:spLocks noGrp="1"/>
          </p:cNvSpPr>
          <p:nvPr>
            <p:ph type="title"/>
          </p:nvPr>
        </p:nvSpPr>
        <p:spPr/>
        <p:txBody>
          <a:bodyPr/>
          <a:lstStyle/>
          <a:p>
            <a:pPr>
              <a:defRPr/>
            </a:pPr>
            <a:r>
              <a:rPr lang="en-US" sz="3200" dirty="0"/>
              <a:t>Requesting Pregnancy, Pregnancy-related, and Parenting Accommodations</a:t>
            </a:r>
          </a:p>
        </p:txBody>
      </p:sp>
      <p:sp>
        <p:nvSpPr>
          <p:cNvPr id="19459" name="Content Placeholder 2">
            <a:extLst>
              <a:ext uri="{FF2B5EF4-FFF2-40B4-BE49-F238E27FC236}">
                <a16:creationId xmlns:a16="http://schemas.microsoft.com/office/drawing/2014/main" id="{88852028-E6B3-4DC2-AF2B-EB75028A69B5}"/>
              </a:ext>
            </a:extLst>
          </p:cNvPr>
          <p:cNvSpPr>
            <a:spLocks noGrp="1"/>
          </p:cNvSpPr>
          <p:nvPr>
            <p:ph idx="1"/>
          </p:nvPr>
        </p:nvSpPr>
        <p:spPr>
          <a:xfrm>
            <a:off x="822325" y="2209800"/>
            <a:ext cx="7543800" cy="3659188"/>
          </a:xfrm>
        </p:spPr>
        <p:txBody>
          <a:bodyPr/>
          <a:lstStyle/>
          <a:p>
            <a:endParaRPr lang="en-US" altLang="en-US">
              <a:solidFill>
                <a:srgbClr val="FF0000"/>
              </a:solidFill>
            </a:endParaRPr>
          </a:p>
          <a:p>
            <a:r>
              <a:rPr lang="en-US" altLang="en-US">
                <a:solidFill>
                  <a:schemeClr val="tx1"/>
                </a:solidFill>
                <a:hlinkClick r:id="rId2"/>
              </a:rPr>
              <a:t>https://www.utrgv.edu/accessibility</a:t>
            </a:r>
            <a:endParaRPr lang="en-US" altLang="en-US">
              <a:solidFill>
                <a:schemeClr val="tx1"/>
              </a:solidFill>
            </a:endParaRPr>
          </a:p>
          <a:p>
            <a:r>
              <a:rPr lang="en-US" altLang="en-US">
                <a:solidFill>
                  <a:schemeClr val="tx1"/>
                </a:solidFill>
                <a:hlinkClick r:id="rId3"/>
              </a:rPr>
              <a:t>https://www.utrgv.edu/accessibility/pregnancy-parenting/index.htm</a:t>
            </a:r>
            <a:endParaRPr lang="en-US" altLang="en-US">
              <a:solidFill>
                <a:schemeClr val="tx1"/>
              </a:solidFill>
            </a:endParaRPr>
          </a:p>
          <a:p>
            <a:endParaRPr lang="en-US" altLang="en-US">
              <a:solidFill>
                <a:schemeClr val="tx1"/>
              </a:solidFill>
            </a:endParaRPr>
          </a:p>
          <a:p>
            <a:r>
              <a:rPr lang="en-US" altLang="en-US">
                <a:solidFill>
                  <a:schemeClr val="tx1"/>
                </a:solidFill>
              </a:rPr>
              <a:t>Documentation requirements (including expected due date)</a:t>
            </a:r>
          </a:p>
        </p:txBody>
      </p:sp>
    </p:spTree>
  </p:cSld>
  <p:clrMapOvr>
    <a:masterClrMapping/>
  </p:clrMapOvr>
  <p:transition spd="med">
    <p:cover dir="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1B34141-D817-4BDC-BFF1-CD336EECE591}"/>
              </a:ext>
            </a:extLst>
          </p:cNvPr>
          <p:cNvSpPr>
            <a:spLocks noGrp="1" noChangeArrowheads="1"/>
          </p:cNvSpPr>
          <p:nvPr>
            <p:ph type="title"/>
          </p:nvPr>
        </p:nvSpPr>
        <p:spPr>
          <a:xfrm>
            <a:off x="304800" y="152400"/>
            <a:ext cx="7772400" cy="1457325"/>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Eligibility for Services</a:t>
            </a:r>
          </a:p>
        </p:txBody>
      </p:sp>
      <p:sp>
        <p:nvSpPr>
          <p:cNvPr id="303107" name="Rectangle 3">
            <a:extLst>
              <a:ext uri="{FF2B5EF4-FFF2-40B4-BE49-F238E27FC236}">
                <a16:creationId xmlns:a16="http://schemas.microsoft.com/office/drawing/2014/main" id="{31EFA456-7130-4485-BA2D-E4621CE0278D}"/>
              </a:ext>
            </a:extLst>
          </p:cNvPr>
          <p:cNvSpPr>
            <a:spLocks noGrp="1" noChangeArrowheads="1"/>
          </p:cNvSpPr>
          <p:nvPr>
            <p:ph idx="1"/>
          </p:nvPr>
        </p:nvSpPr>
        <p:spPr>
          <a:xfrm>
            <a:off x="277813" y="1752600"/>
            <a:ext cx="8256587" cy="4267200"/>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3200" dirty="0">
                <a:solidFill>
                  <a:schemeClr val="accent1">
                    <a:lumMod val="50000"/>
                  </a:schemeClr>
                </a:solidFill>
                <a:ea typeface="ＭＳ Ｐゴシック" panose="020B0600070205080204" pitchFamily="34" charset="-128"/>
              </a:rPr>
              <a:t>Students must register with SAS.</a:t>
            </a:r>
          </a:p>
          <a:p>
            <a:pPr marL="91440" indent="-91440" eaLnBrk="1" fontAlgn="auto" hangingPunct="1">
              <a:spcAft>
                <a:spcPts val="0"/>
              </a:spcAft>
              <a:buFont typeface="Arial" panose="020B0604020202020204" pitchFamily="34" charset="0"/>
              <a:buChar char="•"/>
              <a:defRPr/>
            </a:pPr>
            <a:r>
              <a:rPr lang="en-US" altLang="ja-JP" sz="3200" dirty="0">
                <a:solidFill>
                  <a:schemeClr val="accent1">
                    <a:lumMod val="50000"/>
                  </a:schemeClr>
                </a:solidFill>
                <a:cs typeface="メイリオ" panose="020B0604030504040204" pitchFamily="34" charset="-128"/>
              </a:rPr>
              <a:t>Submit current documentation from a qualified professional (Additional documentation may be requested).</a:t>
            </a:r>
          </a:p>
          <a:p>
            <a:pPr marL="91440" indent="-91440" eaLnBrk="1" fontAlgn="auto" hangingPunct="1">
              <a:spcAft>
                <a:spcPts val="0"/>
              </a:spcAft>
              <a:buFont typeface="Arial" panose="020B0604020202020204" pitchFamily="34" charset="0"/>
              <a:buChar char="•"/>
              <a:defRPr/>
            </a:pPr>
            <a:r>
              <a:rPr lang="en-US" altLang="ja-JP" sz="3200" dirty="0">
                <a:solidFill>
                  <a:schemeClr val="accent1">
                    <a:lumMod val="50000"/>
                  </a:schemeClr>
                </a:solidFill>
                <a:cs typeface="メイリオ" panose="020B0604030504040204" pitchFamily="34" charset="-128"/>
              </a:rPr>
              <a:t>Participate in an interactive interview with SAS counselor. </a:t>
            </a:r>
          </a:p>
          <a:p>
            <a:pPr marL="91440" indent="-91440" eaLnBrk="1" fontAlgn="auto" hangingPunct="1">
              <a:spcAft>
                <a:spcPts val="0"/>
              </a:spcAft>
              <a:buFont typeface="Arial" panose="020B0604020202020204" pitchFamily="34" charset="0"/>
              <a:buChar char="•"/>
              <a:defRPr/>
            </a:pPr>
            <a:r>
              <a:rPr lang="en-US" altLang="ja-JP" sz="3200" dirty="0">
                <a:solidFill>
                  <a:schemeClr val="accent1">
                    <a:lumMod val="50000"/>
                  </a:schemeClr>
                </a:solidFill>
                <a:cs typeface="メイリオ" panose="020B0604030504040204" pitchFamily="34" charset="-128"/>
              </a:rPr>
              <a:t>Accommodations are determined on a case-by-case basis. </a:t>
            </a:r>
          </a:p>
          <a:p>
            <a:pPr marL="91440" indent="-91440" eaLnBrk="1" fontAlgn="auto" hangingPunct="1">
              <a:spcAft>
                <a:spcPts val="0"/>
              </a:spcAft>
              <a:buFont typeface="Arial" panose="020B0604020202020204" pitchFamily="34" charset="0"/>
              <a:buChar char="•"/>
              <a:defRPr/>
            </a:pPr>
            <a:endParaRPr lang="en-US" altLang="en-US" sz="3200" dirty="0">
              <a:solidFill>
                <a:schemeClr val="accent1">
                  <a:lumMod val="50000"/>
                </a:schemeClr>
              </a:solidFill>
              <a:ea typeface="ＭＳ Ｐゴシック" panose="020B0600070205080204" pitchFamily="34" charset="-128"/>
            </a:endParaRPr>
          </a:p>
          <a:p>
            <a:pPr marL="91440" indent="-91440" eaLnBrk="1" fontAlgn="auto" hangingPunct="1">
              <a:spcAft>
                <a:spcPts val="0"/>
              </a:spcAft>
              <a:buFont typeface="Wingdings" panose="05000000000000000000" pitchFamily="2" charset="2"/>
              <a:buNone/>
              <a:defRPr/>
            </a:pPr>
            <a:endParaRPr lang="en-US" altLang="en-US" sz="2400" dirty="0">
              <a:solidFill>
                <a:schemeClr val="accent1"/>
              </a:solidFill>
              <a:ea typeface="ＭＳ Ｐゴシック" panose="020B0600070205080204" pitchFamily="34" charset="-128"/>
            </a:endParaRPr>
          </a:p>
        </p:txBody>
      </p:sp>
    </p:spTree>
  </p:cSld>
  <p:clrMapOvr>
    <a:masterClrMapping/>
  </p:clrMapOvr>
  <p:transition spd="med">
    <p:push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280DA3B-6834-4FEF-9018-EF46B90672D9}"/>
              </a:ext>
            </a:extLst>
          </p:cNvPr>
          <p:cNvSpPr>
            <a:spLocks noGrp="1"/>
          </p:cNvSpPr>
          <p:nvPr>
            <p:ph type="title"/>
          </p:nvPr>
        </p:nvSpPr>
        <p:spPr>
          <a:xfrm>
            <a:off x="228600" y="457200"/>
            <a:ext cx="7772400" cy="693738"/>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rPr>
              <a:t>Documentation Required for Eligibility </a:t>
            </a:r>
          </a:p>
        </p:txBody>
      </p:sp>
      <p:sp>
        <p:nvSpPr>
          <p:cNvPr id="15363" name="Content Placeholder 2">
            <a:extLst>
              <a:ext uri="{FF2B5EF4-FFF2-40B4-BE49-F238E27FC236}">
                <a16:creationId xmlns:a16="http://schemas.microsoft.com/office/drawing/2014/main" id="{66A2911C-C1E5-4A0E-AD3C-6005B988E4EE}"/>
              </a:ext>
            </a:extLst>
          </p:cNvPr>
          <p:cNvSpPr>
            <a:spLocks noGrp="1"/>
          </p:cNvSpPr>
          <p:nvPr>
            <p:ph idx="1"/>
          </p:nvPr>
        </p:nvSpPr>
        <p:spPr>
          <a:xfrm>
            <a:off x="457200" y="1905000"/>
            <a:ext cx="6737350" cy="4800600"/>
          </a:xfrm>
        </p:spPr>
        <p:txBody>
          <a:bodyPr rtlCol="0">
            <a:normAutofit/>
          </a:bodyPr>
          <a:lstStyle/>
          <a:p>
            <a:pPr marL="0" indent="0" eaLnBrk="1" fontAlgn="auto" hangingPunct="1">
              <a:spcAft>
                <a:spcPts val="0"/>
              </a:spcAft>
              <a:buFont typeface="Wingdings 3" charset="2"/>
              <a:buNone/>
              <a:defRPr/>
            </a:pPr>
            <a:r>
              <a:rPr lang="en-US" altLang="en-US" sz="3600" dirty="0">
                <a:solidFill>
                  <a:schemeClr val="accent1">
                    <a:lumMod val="50000"/>
                  </a:schemeClr>
                </a:solidFill>
              </a:rPr>
              <a:t>Documentation should include an evaluation by a qualified professional that makes evident the disability and the current impact of the disability (i.e. “functional limitations”) as it relates to the accommodation(s) request</a:t>
            </a:r>
            <a:r>
              <a:rPr lang="en-US" altLang="en-US" sz="3600" dirty="0">
                <a:solidFill>
                  <a:schemeClr val="accent1"/>
                </a:solidFill>
              </a:rPr>
              <a:t>.</a:t>
            </a:r>
          </a:p>
        </p:txBody>
      </p:sp>
    </p:spTree>
  </p:cSld>
  <p:clrMapOvr>
    <a:masterClrMapping/>
  </p:clrMapOvr>
  <p:transition spd="med">
    <p:cover dir="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86BE0B9-E9C3-4D57-BFDB-8C059DDD4E4B}"/>
              </a:ext>
            </a:extLst>
          </p:cNvPr>
          <p:cNvSpPr>
            <a:spLocks noGrp="1"/>
          </p:cNvSpPr>
          <p:nvPr>
            <p:ph type="title"/>
          </p:nvPr>
        </p:nvSpPr>
        <p:spPr>
          <a:xfrm>
            <a:off x="304800" y="152400"/>
            <a:ext cx="7772400" cy="1455738"/>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rPr>
              <a:t>Examples of Accommodations</a:t>
            </a:r>
          </a:p>
        </p:txBody>
      </p:sp>
      <p:sp>
        <p:nvSpPr>
          <p:cNvPr id="3" name="Content Placeholder 2">
            <a:extLst>
              <a:ext uri="{FF2B5EF4-FFF2-40B4-BE49-F238E27FC236}">
                <a16:creationId xmlns:a16="http://schemas.microsoft.com/office/drawing/2014/main" id="{AE794CEF-DF79-4816-A10A-B3C5802922ED}"/>
              </a:ext>
            </a:extLst>
          </p:cNvPr>
          <p:cNvSpPr>
            <a:spLocks noGrp="1"/>
          </p:cNvSpPr>
          <p:nvPr>
            <p:ph idx="1"/>
          </p:nvPr>
        </p:nvSpPr>
        <p:spPr>
          <a:xfrm>
            <a:off x="304800" y="1752600"/>
            <a:ext cx="7772400" cy="5410200"/>
          </a:xfrm>
        </p:spPr>
        <p:txBody>
          <a:bodyPr rtlCol="0">
            <a:normAutofit/>
          </a:bodyPr>
          <a:lstStyle/>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Priority registration 				</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Priority seating </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Distraction-reduced testing environment</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Extended test time (time determined by SAS office)</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Sign language and captioning </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Alternate format of course materials </a:t>
            </a:r>
          </a:p>
          <a:p>
            <a:pPr marL="91440" indent="-91440" eaLnBrk="1" fontAlgn="auto" hangingPunct="1">
              <a:spcBef>
                <a:spcPts val="0"/>
              </a:spcBef>
              <a:spcAft>
                <a:spcPts val="0"/>
              </a:spcAft>
              <a:buFont typeface="Arial"/>
              <a:buChar char="•"/>
              <a:defRPr/>
            </a:pPr>
            <a:r>
              <a:rPr lang="en-US" altLang="en-US" sz="3200" dirty="0">
                <a:solidFill>
                  <a:schemeClr val="accent1">
                    <a:lumMod val="50000"/>
                  </a:schemeClr>
                </a:solidFill>
              </a:rPr>
              <a:t>Volunteer note taker </a:t>
            </a:r>
          </a:p>
          <a:p>
            <a:pPr marL="91440" indent="-91440" eaLnBrk="1" fontAlgn="auto" hangingPunct="1">
              <a:spcBef>
                <a:spcPts val="0"/>
              </a:spcBef>
              <a:spcAft>
                <a:spcPts val="0"/>
              </a:spcAft>
              <a:buFont typeface="Arial"/>
              <a:buChar char="•"/>
              <a:defRPr/>
            </a:pPr>
            <a:endParaRPr lang="en-US" altLang="en-US" dirty="0">
              <a:solidFill>
                <a:schemeClr val="accent1">
                  <a:lumMod val="50000"/>
                </a:schemeClr>
              </a:solidFill>
            </a:endParaRPr>
          </a:p>
          <a:p>
            <a:pPr marL="91440" indent="-91440" eaLnBrk="1" fontAlgn="auto" hangingPunct="1">
              <a:spcBef>
                <a:spcPts val="0"/>
              </a:spcBef>
              <a:spcAft>
                <a:spcPts val="0"/>
              </a:spcAft>
              <a:buFont typeface="Wingdings 3" charset="2"/>
              <a:buChar char=""/>
              <a:defRPr/>
            </a:pPr>
            <a:r>
              <a:rPr lang="en-US" altLang="en-US" sz="2800" b="1" dirty="0">
                <a:solidFill>
                  <a:schemeClr val="accent1">
                    <a:lumMod val="50000"/>
                  </a:schemeClr>
                </a:solidFill>
              </a:rPr>
              <a:t>SAS Accommodation Glossary</a:t>
            </a:r>
            <a:r>
              <a:rPr lang="en-US" altLang="en-US" sz="2800" dirty="0">
                <a:solidFill>
                  <a:schemeClr val="accent1">
                    <a:lumMod val="50000"/>
                  </a:schemeClr>
                </a:solidFill>
              </a:rPr>
              <a:t>:        utrgv.edu/</a:t>
            </a:r>
            <a:r>
              <a:rPr lang="en-US" altLang="en-US" sz="2800" dirty="0" err="1">
                <a:solidFill>
                  <a:schemeClr val="accent1">
                    <a:lumMod val="50000"/>
                  </a:schemeClr>
                </a:solidFill>
              </a:rPr>
              <a:t>sasglossary</a:t>
            </a:r>
            <a:endParaRPr lang="en-US" altLang="en-US" sz="2800" dirty="0">
              <a:solidFill>
                <a:schemeClr val="accent1">
                  <a:lumMod val="50000"/>
                </a:schemeClr>
              </a:solidFill>
            </a:endParaRPr>
          </a:p>
          <a:p>
            <a:pPr marL="0" indent="0" eaLnBrk="1" fontAlgn="auto" hangingPunct="1">
              <a:spcBef>
                <a:spcPts val="0"/>
              </a:spcBef>
              <a:spcAft>
                <a:spcPts val="0"/>
              </a:spcAft>
              <a:buFont typeface="Arial"/>
              <a:buNone/>
              <a:defRPr/>
            </a:pPr>
            <a:endParaRPr lang="en-US" dirty="0">
              <a:solidFill>
                <a:schemeClr val="accent1"/>
              </a:solidFill>
            </a:endParaRPr>
          </a:p>
        </p:txBody>
      </p:sp>
    </p:spTree>
  </p:cSld>
  <p:clrMapOvr>
    <a:masterClrMapping/>
  </p:clrMapOvr>
  <p:transition spd="med">
    <p:cover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solidFill>
                  <a:schemeClr val="tx2">
                    <a:lumMod val="75000"/>
                  </a:schemeClr>
                </a:solidFill>
                <a:latin typeface="Times New Roman" panose="02020603050405020304" pitchFamily="18" charset="0"/>
                <a:cs typeface="Times New Roman" panose="02020603050405020304" pitchFamily="18" charset="0"/>
              </a:rPr>
              <a:t>About WFS</a:t>
            </a:r>
          </a:p>
        </p:txBody>
      </p:sp>
      <p:sp>
        <p:nvSpPr>
          <p:cNvPr id="3" name="Content Placeholder 2"/>
          <p:cNvSpPr>
            <a:spLocks noGrp="1"/>
          </p:cNvSpPr>
          <p:nvPr>
            <p:ph idx="1"/>
          </p:nvPr>
        </p:nvSpPr>
        <p:spPr>
          <a:xfrm>
            <a:off x="637307" y="1465903"/>
            <a:ext cx="8229600" cy="727364"/>
          </a:xfrm>
        </p:spPr>
        <p:txBody>
          <a:bodyPr/>
          <a:lstStyle/>
          <a:p>
            <a:pPr marL="0" indent="0" algn="ctr">
              <a:buNone/>
            </a:pPr>
            <a:r>
              <a:rPr lang="en-US" sz="2700" dirty="0">
                <a:solidFill>
                  <a:schemeClr val="tx2">
                    <a:lumMod val="75000"/>
                  </a:schemeClr>
                </a:solidFill>
                <a:latin typeface="Times New Roman" panose="02020603050405020304" pitchFamily="18" charset="0"/>
                <a:cs typeface="Times New Roman" panose="02020603050405020304" pitchFamily="18" charset="0"/>
              </a:rPr>
              <a:t>Hours of Operation: Monday – Friday, 8:00 am – 5:00 pm</a:t>
            </a:r>
          </a:p>
          <a:p>
            <a:endParaRPr lang="en-US" dirty="0"/>
          </a:p>
        </p:txBody>
      </p:sp>
      <p:sp>
        <p:nvSpPr>
          <p:cNvPr id="4" name="Content Placeholder 1"/>
          <p:cNvSpPr txBox="1">
            <a:spLocks/>
          </p:cNvSpPr>
          <p:nvPr/>
        </p:nvSpPr>
        <p:spPr>
          <a:xfrm>
            <a:off x="457200" y="2971920"/>
            <a:ext cx="4409846" cy="237447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400" dirty="0">
                <a:solidFill>
                  <a:schemeClr val="tx2">
                    <a:lumMod val="75000"/>
                  </a:schemeClr>
                </a:solidFill>
                <a:latin typeface="Times New Roman" panose="02020603050405020304" pitchFamily="18" charset="0"/>
                <a:cs typeface="Times New Roman" panose="02020603050405020304" pitchFamily="18" charset="0"/>
              </a:rPr>
              <a:t>Workforce Solutions, under the direction of the Texas Workforce Commission, is the local workforce board that serves the Rio Grande Valley counties of Hidalgo, Starr, and Willacy.</a:t>
            </a: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6048" y="2241532"/>
            <a:ext cx="3730859" cy="3533458"/>
          </a:xfrm>
          <a:prstGeom prst="rect">
            <a:avLst/>
          </a:prstGeom>
        </p:spPr>
      </p:pic>
    </p:spTree>
    <p:extLst>
      <p:ext uri="{BB962C8B-B14F-4D97-AF65-F5344CB8AC3E}">
        <p14:creationId xmlns:p14="http://schemas.microsoft.com/office/powerpoint/2010/main" val="39670344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4962F69-B2CC-4A5B-9F5C-B0F385C4A965}"/>
              </a:ext>
            </a:extLst>
          </p:cNvPr>
          <p:cNvSpPr>
            <a:spLocks noGrp="1"/>
          </p:cNvSpPr>
          <p:nvPr>
            <p:ph type="title"/>
          </p:nvPr>
        </p:nvSpPr>
        <p:spPr>
          <a:xfrm>
            <a:off x="457200" y="228600"/>
            <a:ext cx="7343775" cy="1447800"/>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Accommodation Letters</a:t>
            </a:r>
          </a:p>
        </p:txBody>
      </p:sp>
      <p:sp>
        <p:nvSpPr>
          <p:cNvPr id="21507" name="Content Placeholder 2">
            <a:extLst>
              <a:ext uri="{FF2B5EF4-FFF2-40B4-BE49-F238E27FC236}">
                <a16:creationId xmlns:a16="http://schemas.microsoft.com/office/drawing/2014/main" id="{E4ABC4E5-379F-42B0-AF07-F73C7ECB5AA1}"/>
              </a:ext>
            </a:extLst>
          </p:cNvPr>
          <p:cNvSpPr>
            <a:spLocks noGrp="1"/>
          </p:cNvSpPr>
          <p:nvPr>
            <p:ph idx="1"/>
          </p:nvPr>
        </p:nvSpPr>
        <p:spPr>
          <a:xfrm>
            <a:off x="484188" y="1905000"/>
            <a:ext cx="7496175" cy="4267200"/>
          </a:xfrm>
        </p:spPr>
        <p:txBody>
          <a:bodyPr rtlCol="0">
            <a:normAutofit/>
          </a:bodyPr>
          <a:lstStyle/>
          <a:p>
            <a:pPr marL="91440" indent="-91440" eaLnBrk="1" fontAlgn="auto" hangingPunct="1">
              <a:spcBef>
                <a:spcPct val="0"/>
              </a:spcBef>
              <a:spcAft>
                <a:spcPts val="0"/>
              </a:spcAft>
              <a:buFont typeface="Arial" panose="020B0604020202020204" pitchFamily="34" charset="0"/>
              <a:buChar char="•"/>
              <a:defRPr/>
            </a:pPr>
            <a:r>
              <a:rPr lang="en-US" altLang="en-US" sz="3400" dirty="0">
                <a:solidFill>
                  <a:schemeClr val="accent1">
                    <a:lumMod val="50000"/>
                  </a:schemeClr>
                </a:solidFill>
                <a:ea typeface="ＭＳ Ｐゴシック" panose="020B0600070205080204" pitchFamily="34" charset="-128"/>
              </a:rPr>
              <a:t>A student’s accommodation letter must be kept confidential by instructors. </a:t>
            </a:r>
          </a:p>
          <a:p>
            <a:pPr marL="91440" indent="-91440" eaLnBrk="1" fontAlgn="auto" hangingPunct="1">
              <a:spcBef>
                <a:spcPct val="0"/>
              </a:spcBef>
              <a:spcAft>
                <a:spcPts val="0"/>
              </a:spcAft>
              <a:buFont typeface="Arial" panose="020B0604020202020204" pitchFamily="34" charset="0"/>
              <a:buChar char="•"/>
              <a:defRPr/>
            </a:pPr>
            <a:endParaRPr lang="en-US" altLang="en-US" sz="3400" dirty="0">
              <a:solidFill>
                <a:schemeClr val="accent1">
                  <a:lumMod val="50000"/>
                </a:schemeClr>
              </a:solidFill>
              <a:ea typeface="ＭＳ Ｐゴシック" panose="020B0600070205080204" pitchFamily="34" charset="-128"/>
            </a:endParaRPr>
          </a:p>
          <a:p>
            <a:pPr marL="91440" indent="-91440" eaLnBrk="1" fontAlgn="auto" hangingPunct="1">
              <a:spcBef>
                <a:spcPct val="0"/>
              </a:spcBef>
              <a:spcAft>
                <a:spcPts val="0"/>
              </a:spcAft>
              <a:buFont typeface="Arial" panose="020B0604020202020204" pitchFamily="34" charset="0"/>
              <a:buChar char="•"/>
              <a:defRPr/>
            </a:pPr>
            <a:r>
              <a:rPr lang="en-US" altLang="en-US" sz="3400" i="1" dirty="0">
                <a:solidFill>
                  <a:schemeClr val="accent1">
                    <a:lumMod val="50000"/>
                  </a:schemeClr>
                </a:solidFill>
                <a:ea typeface="ＭＳ Ｐゴシック" panose="020B0600070205080204" pitchFamily="34" charset="-128"/>
              </a:rPr>
              <a:t>No information will appear on transcripts related to a student’s disability. </a:t>
            </a:r>
          </a:p>
          <a:p>
            <a:pPr marL="91440" indent="-91440" eaLnBrk="1" fontAlgn="auto" hangingPunct="1">
              <a:spcBef>
                <a:spcPct val="0"/>
              </a:spcBef>
              <a:spcAft>
                <a:spcPts val="0"/>
              </a:spcAft>
              <a:buFont typeface="Arial" panose="020B0604020202020204" pitchFamily="34" charset="0"/>
              <a:buChar char="•"/>
              <a:defRPr/>
            </a:pPr>
            <a:endParaRPr lang="en-US" altLang="en-US" sz="3400" i="1" dirty="0">
              <a:solidFill>
                <a:schemeClr val="accent1">
                  <a:lumMod val="50000"/>
                </a:schemeClr>
              </a:solidFill>
              <a:ea typeface="ＭＳ Ｐゴシック" panose="020B0600070205080204" pitchFamily="34" charset="-128"/>
            </a:endParaRPr>
          </a:p>
          <a:p>
            <a:pPr marL="91440" indent="-91440" eaLnBrk="1" fontAlgn="auto" hangingPunct="1">
              <a:spcBef>
                <a:spcPct val="0"/>
              </a:spcBef>
              <a:spcAft>
                <a:spcPts val="0"/>
              </a:spcAft>
              <a:buFont typeface="Arial" panose="020B0604020202020204" pitchFamily="34" charset="0"/>
              <a:buChar char="•"/>
              <a:defRPr/>
            </a:pPr>
            <a:r>
              <a:rPr lang="en-US" altLang="en-US" sz="3400" dirty="0">
                <a:solidFill>
                  <a:schemeClr val="accent1">
                    <a:lumMod val="50000"/>
                  </a:schemeClr>
                </a:solidFill>
                <a:ea typeface="ＭＳ Ｐゴシック" panose="020B0600070205080204" pitchFamily="34" charset="-128"/>
              </a:rPr>
              <a:t>A student’s disability will not be included in an accommodation letter.</a:t>
            </a:r>
          </a:p>
          <a:p>
            <a:pPr marL="91440" indent="-91440" eaLnBrk="1" fontAlgn="auto" hangingPunct="1">
              <a:spcBef>
                <a:spcPct val="0"/>
              </a:spcBef>
              <a:spcAft>
                <a:spcPts val="0"/>
              </a:spcAft>
              <a:buFont typeface="Arial" panose="020B0604020202020204" pitchFamily="34" charset="0"/>
              <a:buChar char="•"/>
              <a:defRPr/>
            </a:pPr>
            <a:endParaRPr lang="en-US" altLang="en-US" sz="2700" dirty="0">
              <a:solidFill>
                <a:schemeClr val="accent1">
                  <a:lumMod val="50000"/>
                </a:schemeClr>
              </a:solidFill>
              <a:ea typeface="ＭＳ Ｐゴシック" panose="020B0600070205080204" pitchFamily="34" charset="-128"/>
            </a:endParaRPr>
          </a:p>
        </p:txBody>
      </p:sp>
    </p:spTree>
  </p:cSld>
  <p:clrMapOvr>
    <a:masterClrMapping/>
  </p:clrMapOvr>
  <p:transition spd="med">
    <p:cover dir="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ED9FC1DC-ADA7-4757-AB0A-D78B469B604D}"/>
              </a:ext>
            </a:extLst>
          </p:cNvPr>
          <p:cNvSpPr>
            <a:spLocks noGrp="1" noChangeArrowheads="1"/>
          </p:cNvSpPr>
          <p:nvPr>
            <p:ph type="title"/>
          </p:nvPr>
        </p:nvSpPr>
        <p:spPr>
          <a:xfrm>
            <a:off x="762000" y="228600"/>
            <a:ext cx="7407275" cy="1355725"/>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Accommodations:</a:t>
            </a:r>
          </a:p>
        </p:txBody>
      </p:sp>
      <p:sp>
        <p:nvSpPr>
          <p:cNvPr id="23554" name="Rectangle 3">
            <a:extLst>
              <a:ext uri="{FF2B5EF4-FFF2-40B4-BE49-F238E27FC236}">
                <a16:creationId xmlns:a16="http://schemas.microsoft.com/office/drawing/2014/main" id="{70971369-74A6-4EEA-9884-C2891F08F44D}"/>
              </a:ext>
            </a:extLst>
          </p:cNvPr>
          <p:cNvSpPr>
            <a:spLocks noGrp="1" noChangeArrowheads="1"/>
          </p:cNvSpPr>
          <p:nvPr>
            <p:ph idx="1"/>
          </p:nvPr>
        </p:nvSpPr>
        <p:spPr>
          <a:xfrm>
            <a:off x="762000" y="1676400"/>
            <a:ext cx="7162800" cy="4114800"/>
          </a:xfrm>
        </p:spPr>
        <p:txBody>
          <a:bodyPr rtlCol="0">
            <a:noAutofit/>
          </a:bodyPr>
          <a:lstStyle/>
          <a:p>
            <a:pPr marL="91440" indent="-91440" eaLnBrk="1" fontAlgn="auto" hangingPunct="1">
              <a:spcBef>
                <a:spcPts val="0"/>
              </a:spcBef>
              <a:spcAft>
                <a:spcPts val="0"/>
              </a:spcAft>
              <a:buFont typeface="Arial"/>
              <a:buChar char="•"/>
              <a:defRPr/>
            </a:pPr>
            <a:r>
              <a:rPr lang="en-US" sz="2800" dirty="0">
                <a:solidFill>
                  <a:schemeClr val="accent1">
                    <a:lumMod val="50000"/>
                  </a:schemeClr>
                </a:solidFill>
              </a:rPr>
              <a:t>Provide students </a:t>
            </a:r>
            <a:r>
              <a:rPr lang="en-US" sz="2800" b="1" dirty="0">
                <a:solidFill>
                  <a:schemeClr val="accent1">
                    <a:lumMod val="50000"/>
                  </a:schemeClr>
                </a:solidFill>
              </a:rPr>
              <a:t>equal access</a:t>
            </a:r>
            <a:r>
              <a:rPr lang="en-US" sz="2800" dirty="0">
                <a:solidFill>
                  <a:schemeClr val="accent1">
                    <a:lumMod val="50000"/>
                  </a:schemeClr>
                </a:solidFill>
              </a:rPr>
              <a:t> to the same information / educational experiences their peers.  </a:t>
            </a:r>
          </a:p>
          <a:p>
            <a:pPr marL="91440" indent="-91440" eaLnBrk="1" fontAlgn="auto" hangingPunct="1">
              <a:spcBef>
                <a:spcPts val="0"/>
              </a:spcBef>
              <a:spcAft>
                <a:spcPts val="0"/>
              </a:spcAft>
              <a:buFont typeface="Arial"/>
              <a:buChar char="•"/>
              <a:defRPr/>
            </a:pPr>
            <a:r>
              <a:rPr lang="en-US" sz="2800" dirty="0">
                <a:solidFill>
                  <a:schemeClr val="accent1">
                    <a:lumMod val="50000"/>
                  </a:schemeClr>
                </a:solidFill>
              </a:rPr>
              <a:t>Provide the same opportunities to demonstrate mastery.</a:t>
            </a:r>
          </a:p>
          <a:p>
            <a:pPr marL="0" indent="0" eaLnBrk="1" fontAlgn="auto" hangingPunct="1">
              <a:spcBef>
                <a:spcPts val="0"/>
              </a:spcBef>
              <a:spcAft>
                <a:spcPts val="0"/>
              </a:spcAft>
              <a:buFont typeface="Wingdings 3" charset="2"/>
              <a:buNone/>
              <a:defRPr/>
            </a:pPr>
            <a:endParaRPr lang="en-US" sz="2800" dirty="0">
              <a:solidFill>
                <a:schemeClr val="accent1">
                  <a:lumMod val="50000"/>
                </a:schemeClr>
              </a:solidFill>
            </a:endParaRPr>
          </a:p>
        </p:txBody>
      </p:sp>
      <p:pic>
        <p:nvPicPr>
          <p:cNvPr id="25604" name="Picture 1">
            <a:extLst>
              <a:ext uri="{FF2B5EF4-FFF2-40B4-BE49-F238E27FC236}">
                <a16:creationId xmlns:a16="http://schemas.microsoft.com/office/drawing/2014/main" id="{B8DC003D-CE13-471E-B713-D8C02BB67A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886200"/>
            <a:ext cx="5867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AAB3B31-2370-424F-B23C-E6DC1A438F6D}"/>
              </a:ext>
            </a:extLst>
          </p:cNvPr>
          <p:cNvSpPr>
            <a:spLocks noGrp="1" noChangeArrowheads="1"/>
          </p:cNvSpPr>
          <p:nvPr>
            <p:ph type="title"/>
          </p:nvPr>
        </p:nvSpPr>
        <p:spPr>
          <a:xfrm>
            <a:off x="533400" y="381000"/>
            <a:ext cx="7407275" cy="1355725"/>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Accommodations: </a:t>
            </a:r>
          </a:p>
        </p:txBody>
      </p:sp>
      <p:sp>
        <p:nvSpPr>
          <p:cNvPr id="27651" name="Rectangle 3">
            <a:extLst>
              <a:ext uri="{FF2B5EF4-FFF2-40B4-BE49-F238E27FC236}">
                <a16:creationId xmlns:a16="http://schemas.microsoft.com/office/drawing/2014/main" id="{41F35ECC-D5DF-48FC-9CB4-1C4BF3C0457B}"/>
              </a:ext>
            </a:extLst>
          </p:cNvPr>
          <p:cNvSpPr>
            <a:spLocks noGrp="1" noChangeArrowheads="1"/>
          </p:cNvSpPr>
          <p:nvPr>
            <p:ph idx="1"/>
          </p:nvPr>
        </p:nvSpPr>
        <p:spPr>
          <a:xfrm>
            <a:off x="533400" y="2057400"/>
            <a:ext cx="7772400" cy="2743200"/>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2800" i="1" dirty="0">
                <a:solidFill>
                  <a:schemeClr val="accent1">
                    <a:lumMod val="50000"/>
                  </a:schemeClr>
                </a:solidFill>
                <a:ea typeface="ＭＳ Ｐゴシック" panose="020B0600070205080204" pitchFamily="34" charset="-128"/>
              </a:rPr>
              <a:t>Should not </a:t>
            </a:r>
            <a:r>
              <a:rPr lang="en-US" altLang="en-US" sz="2800" dirty="0">
                <a:solidFill>
                  <a:schemeClr val="accent1">
                    <a:lumMod val="50000"/>
                  </a:schemeClr>
                </a:solidFill>
              </a:rPr>
              <a:t>fundamentally alter the essential objectives of an academic program, curriculum or course, or lower the standards</a:t>
            </a:r>
          </a:p>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rPr>
              <a:t>Do not ensure academic success or otherwise provide an advantage. </a:t>
            </a:r>
          </a:p>
        </p:txBody>
      </p:sp>
    </p:spTree>
  </p:cSld>
  <p:clrMapOvr>
    <a:masterClrMapping/>
  </p:clrMapOvr>
  <p:transition spd="med">
    <p:cover dir="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68106EC-AD4B-4844-B703-DBED06C35861}"/>
              </a:ext>
            </a:extLst>
          </p:cNvPr>
          <p:cNvSpPr>
            <a:spLocks noGrp="1" noChangeArrowheads="1"/>
          </p:cNvSpPr>
          <p:nvPr>
            <p:ph type="title"/>
          </p:nvPr>
        </p:nvSpPr>
        <p:spPr>
          <a:xfrm>
            <a:off x="457200" y="152400"/>
            <a:ext cx="7772400" cy="1455738"/>
          </a:xfrm>
        </p:spPr>
        <p:txBody>
          <a:bodyPr/>
          <a:lstStyle/>
          <a:p>
            <a:pPr eaLnBrk="1" fontAlgn="auto" hangingPunct="1">
              <a:spcAft>
                <a:spcPts val="0"/>
              </a:spcAft>
              <a:defRPr/>
            </a:pPr>
            <a:r>
              <a:rPr lang="en-US" altLang="en-US" sz="3200" b="1" dirty="0">
                <a:solidFill>
                  <a:schemeClr val="accent1">
                    <a:lumMod val="50000"/>
                  </a:schemeClr>
                </a:solidFill>
                <a:latin typeface="Calibri" panose="020F0502020204030204" pitchFamily="34" charset="0"/>
                <a:ea typeface="ＭＳ Ｐゴシック" panose="020B0600070205080204" pitchFamily="34" charset="-128"/>
              </a:rPr>
              <a:t>Confidentiality </a:t>
            </a:r>
          </a:p>
        </p:txBody>
      </p:sp>
      <p:sp>
        <p:nvSpPr>
          <p:cNvPr id="29699" name="Rectangle 3">
            <a:extLst>
              <a:ext uri="{FF2B5EF4-FFF2-40B4-BE49-F238E27FC236}">
                <a16:creationId xmlns:a16="http://schemas.microsoft.com/office/drawing/2014/main" id="{A4F22BEC-8D8A-46C9-AE55-C554321D53A6}"/>
              </a:ext>
            </a:extLst>
          </p:cNvPr>
          <p:cNvSpPr>
            <a:spLocks noGrp="1" noChangeArrowheads="1"/>
          </p:cNvSpPr>
          <p:nvPr>
            <p:ph idx="1"/>
          </p:nvPr>
        </p:nvSpPr>
        <p:spPr>
          <a:xfrm>
            <a:off x="455613" y="2133600"/>
            <a:ext cx="7010400" cy="3340100"/>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ea typeface="ＭＳ Ｐゴシック" panose="020B0600070205080204" pitchFamily="34" charset="-128"/>
              </a:rPr>
              <a:t>All student information, including documentation that is submitted to SAS, is kept confidential and secure according to the Family Educational Rights and Privacy Act (FERPA) guidelines.</a:t>
            </a:r>
          </a:p>
        </p:txBody>
      </p:sp>
      <p:pic>
        <p:nvPicPr>
          <p:cNvPr id="27652" name="Picture 8">
            <a:extLst>
              <a:ext uri="{FF2B5EF4-FFF2-40B4-BE49-F238E27FC236}">
                <a16:creationId xmlns:a16="http://schemas.microsoft.com/office/drawing/2014/main" id="{B6D26A31-1A95-4731-B007-912FC023A0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660775"/>
            <a:ext cx="352425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ver dir="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1EDBBA7-0395-494E-9061-FFF69229BC6B}"/>
              </a:ext>
            </a:extLst>
          </p:cNvPr>
          <p:cNvSpPr>
            <a:spLocks noGrp="1" noChangeArrowheads="1"/>
          </p:cNvSpPr>
          <p:nvPr>
            <p:ph type="title"/>
          </p:nvPr>
        </p:nvSpPr>
        <p:spPr>
          <a:xfrm>
            <a:off x="676275" y="0"/>
            <a:ext cx="7407275" cy="1355725"/>
          </a:xfrm>
        </p:spPr>
        <p:txBody>
          <a:bodyPr/>
          <a:lstStyle/>
          <a:p>
            <a:pPr eaLnBrk="1" fontAlgn="auto" hangingPunct="1">
              <a:spcAft>
                <a:spcPts val="0"/>
              </a:spcAft>
              <a:defRPr/>
            </a:pPr>
            <a:r>
              <a:rPr lang="en-US" altLang="en-US" sz="3200" dirty="0">
                <a:solidFill>
                  <a:schemeClr val="accent1">
                    <a:lumMod val="50000"/>
                  </a:schemeClr>
                </a:solidFill>
                <a:latin typeface="Calibri" panose="020F0502020204030204" pitchFamily="34" charset="0"/>
                <a:ea typeface="ＭＳ Ｐゴシック" panose="020B0600070205080204" pitchFamily="34" charset="-128"/>
              </a:rPr>
              <a:t>Registering for Services</a:t>
            </a:r>
          </a:p>
        </p:txBody>
      </p:sp>
      <p:sp>
        <p:nvSpPr>
          <p:cNvPr id="32771" name="Rectangle 3">
            <a:extLst>
              <a:ext uri="{FF2B5EF4-FFF2-40B4-BE49-F238E27FC236}">
                <a16:creationId xmlns:a16="http://schemas.microsoft.com/office/drawing/2014/main" id="{32D25917-ECB1-41CB-B116-4BAB53BEBD87}"/>
              </a:ext>
            </a:extLst>
          </p:cNvPr>
          <p:cNvSpPr>
            <a:spLocks noGrp="1" noChangeArrowheads="1"/>
          </p:cNvSpPr>
          <p:nvPr>
            <p:ph idx="1"/>
          </p:nvPr>
        </p:nvSpPr>
        <p:spPr>
          <a:xfrm>
            <a:off x="676275" y="1828800"/>
            <a:ext cx="8077200" cy="5029200"/>
          </a:xfrm>
        </p:spPr>
        <p:txBody>
          <a:bodyPr rtlCol="0">
            <a:normAutofit/>
          </a:bodyPr>
          <a:lstStyle/>
          <a:p>
            <a:pPr marL="91440" indent="-91440" eaLnBrk="1" fontAlgn="auto" hangingPunct="1">
              <a:spcAft>
                <a:spcPts val="0"/>
              </a:spcAft>
              <a:buFont typeface="Arial" panose="020B0604020202020204" pitchFamily="34" charset="0"/>
              <a:buChar char="•"/>
              <a:defRPr/>
            </a:pPr>
            <a:r>
              <a:rPr lang="en-US" altLang="en-US" sz="2800" dirty="0">
                <a:solidFill>
                  <a:schemeClr val="accent1">
                    <a:lumMod val="50000"/>
                  </a:schemeClr>
                </a:solidFill>
              </a:rPr>
              <a:t>Students may register with SAS </a:t>
            </a:r>
            <a:r>
              <a:rPr lang="en-US" altLang="en-US" sz="2800" i="1" dirty="0">
                <a:solidFill>
                  <a:schemeClr val="accent1">
                    <a:lumMod val="50000"/>
                  </a:schemeClr>
                </a:solidFill>
              </a:rPr>
              <a:t>any time during the semester or academic year </a:t>
            </a:r>
            <a:r>
              <a:rPr lang="en-US" altLang="en-US" sz="2800" dirty="0">
                <a:solidFill>
                  <a:schemeClr val="accent1">
                    <a:lumMod val="50000"/>
                  </a:schemeClr>
                </a:solidFill>
              </a:rPr>
              <a:t>either by visiting the office or online:   </a:t>
            </a:r>
            <a:r>
              <a:rPr lang="en-US" altLang="en-US" sz="2600" b="1" dirty="0" err="1">
                <a:solidFill>
                  <a:schemeClr val="accent2">
                    <a:lumMod val="50000"/>
                  </a:schemeClr>
                </a:solidFill>
                <a:ea typeface="ＭＳ Ｐゴシック" panose="020B0600070205080204" pitchFamily="34" charset="-128"/>
              </a:rPr>
              <a:t>utrgv.edu</a:t>
            </a:r>
            <a:r>
              <a:rPr lang="en-US" altLang="en-US" sz="2600" b="1" dirty="0">
                <a:solidFill>
                  <a:schemeClr val="accent2">
                    <a:lumMod val="50000"/>
                  </a:schemeClr>
                </a:solidFill>
                <a:ea typeface="ＭＳ Ｐゴシック" panose="020B0600070205080204" pitchFamily="34" charset="-128"/>
              </a:rPr>
              <a:t>/</a:t>
            </a:r>
            <a:r>
              <a:rPr lang="en-US" altLang="en-US" sz="2600" b="1" dirty="0" err="1">
                <a:solidFill>
                  <a:schemeClr val="accent2">
                    <a:lumMod val="50000"/>
                  </a:schemeClr>
                </a:solidFill>
                <a:ea typeface="ＭＳ Ｐゴシック" panose="020B0600070205080204" pitchFamily="34" charset="-128"/>
              </a:rPr>
              <a:t>mysas</a:t>
            </a:r>
            <a:endParaRPr lang="en-US" altLang="en-US" sz="2600" b="1" dirty="0">
              <a:solidFill>
                <a:schemeClr val="accent2">
                  <a:lumMod val="50000"/>
                </a:schemeClr>
              </a:solidFill>
              <a:ea typeface="ＭＳ Ｐゴシック" panose="020B0600070205080204" pitchFamily="34" charset="-128"/>
            </a:endParaRPr>
          </a:p>
          <a:p>
            <a:pPr marL="91440" indent="-91440" eaLnBrk="1" fontAlgn="auto" hangingPunct="1">
              <a:spcAft>
                <a:spcPts val="0"/>
              </a:spcAft>
              <a:buFont typeface="Arial" panose="020B0604020202020204" pitchFamily="34" charset="0"/>
              <a:buChar char="•"/>
              <a:defRPr/>
            </a:pPr>
            <a:r>
              <a:rPr lang="en-US" altLang="en-US" sz="2600" b="1" dirty="0">
                <a:solidFill>
                  <a:schemeClr val="accent2">
                    <a:lumMod val="50000"/>
                  </a:schemeClr>
                </a:solidFill>
                <a:ea typeface="ＭＳ Ｐゴシック" panose="020B0600070205080204" pitchFamily="34" charset="-128"/>
              </a:rPr>
              <a:t>Students can apply once they have their UTRGV credentials. </a:t>
            </a:r>
          </a:p>
          <a:p>
            <a:pPr marL="91440" indent="-91440" eaLnBrk="1" fontAlgn="auto" hangingPunct="1">
              <a:spcAft>
                <a:spcPts val="0"/>
              </a:spcAft>
              <a:buFont typeface="Arial" panose="020B0604020202020204" pitchFamily="34" charset="0"/>
              <a:buChar char="•"/>
              <a:defRPr/>
            </a:pPr>
            <a:r>
              <a:rPr lang="en-US" altLang="en-US" sz="2800" i="1" dirty="0">
                <a:ln w="0"/>
                <a:solidFill>
                  <a:schemeClr val="tx1">
                    <a:lumMod val="75000"/>
                    <a:lumOff val="25000"/>
                  </a:schemeClr>
                </a:solidFill>
                <a:effectLst>
                  <a:outerShdw blurRad="38100" dist="19050" dir="2700000" algn="tl" rotWithShape="0">
                    <a:schemeClr val="dk1">
                      <a:alpha val="40000"/>
                    </a:schemeClr>
                  </a:outerShdw>
                </a:effectLst>
                <a:ea typeface="ＭＳ Ｐゴシック" panose="020B0600070205080204" pitchFamily="34" charset="-128"/>
              </a:rPr>
              <a:t>However, accommodations are not retroactive.</a:t>
            </a:r>
            <a:endParaRPr lang="en-US" sz="2800" i="1" dirty="0">
              <a:ln w="0"/>
              <a:solidFill>
                <a:schemeClr val="tx1">
                  <a:lumMod val="75000"/>
                  <a:lumOff val="25000"/>
                </a:schemeClr>
              </a:solidFill>
              <a:effectLst>
                <a:outerShdw blurRad="38100" dist="19050" dir="2700000" algn="tl" rotWithShape="0">
                  <a:schemeClr val="dk1">
                    <a:alpha val="40000"/>
                  </a:schemeClr>
                </a:outerShdw>
              </a:effectLst>
              <a:ea typeface="ＭＳ Ｐゴシック" panose="020B0600070205080204" pitchFamily="34" charset="-128"/>
            </a:endParaRPr>
          </a:p>
          <a:p>
            <a:pPr marL="91440" indent="-91440" eaLnBrk="1" fontAlgn="auto" hangingPunct="1">
              <a:spcAft>
                <a:spcPts val="0"/>
              </a:spcAft>
              <a:buFont typeface="Arial" panose="020B0604020202020204" pitchFamily="34" charset="0"/>
              <a:buChar char="•"/>
              <a:defRPr/>
            </a:pPr>
            <a:r>
              <a:rPr lang="en-US" altLang="en-US" sz="2600" dirty="0">
                <a:solidFill>
                  <a:schemeClr val="accent1">
                    <a:lumMod val="50000"/>
                  </a:schemeClr>
                </a:solidFill>
                <a:ea typeface="ＭＳ Ｐゴシック" panose="020B0600070205080204" pitchFamily="34" charset="-128"/>
              </a:rPr>
              <a:t>An interactive intake appointment is required for individualized accommodations to be considered. </a:t>
            </a:r>
          </a:p>
          <a:p>
            <a:pPr marL="91440" indent="-91440" eaLnBrk="1" fontAlgn="auto" hangingPunct="1">
              <a:spcAft>
                <a:spcPts val="0"/>
              </a:spcAft>
              <a:buFont typeface="Arial" panose="020B0604020202020204" pitchFamily="34" charset="0"/>
              <a:buChar char="•"/>
              <a:defRPr/>
            </a:pPr>
            <a:r>
              <a:rPr lang="en-US" altLang="en-US" sz="2600" dirty="0">
                <a:solidFill>
                  <a:schemeClr val="accent1">
                    <a:lumMod val="50000"/>
                  </a:schemeClr>
                </a:solidFill>
                <a:ea typeface="ＭＳ Ｐゴシック" panose="020B0600070205080204" pitchFamily="34" charset="-128"/>
              </a:rPr>
              <a:t>Students should register with SAS each semester if they wish to continue receiving accommodations.  </a:t>
            </a:r>
          </a:p>
          <a:p>
            <a:pPr marL="91440" indent="-91440" eaLnBrk="1" fontAlgn="auto" hangingPunct="1">
              <a:spcAft>
                <a:spcPts val="0"/>
              </a:spcAft>
              <a:buFont typeface="Arial" panose="020B0604020202020204" pitchFamily="34" charset="0"/>
              <a:buChar char="•"/>
              <a:defRPr/>
            </a:pPr>
            <a:endParaRPr lang="en-US" altLang="en-US" sz="2600" dirty="0">
              <a:solidFill>
                <a:schemeClr val="accent1">
                  <a:lumMod val="50000"/>
                </a:schemeClr>
              </a:solidFill>
              <a:ea typeface="ＭＳ Ｐゴシック" panose="020B0600070205080204" pitchFamily="34" charset="-128"/>
            </a:endParaRPr>
          </a:p>
        </p:txBody>
      </p:sp>
    </p:spTree>
  </p:cSld>
  <p:clrMapOvr>
    <a:masterClrMapping/>
  </p:clrMapOvr>
  <p:transition spd="med">
    <p:cover dir="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245005" y="4572000"/>
            <a:ext cx="5475250" cy="1961230"/>
          </a:xfrm>
        </p:spPr>
        <p:txBody>
          <a:bodyPr>
            <a:noAutofit/>
          </a:bodyPr>
          <a:lstStyle/>
          <a:p>
            <a:r>
              <a:rPr lang="en-US" sz="4800" dirty="0">
                <a:solidFill>
                  <a:schemeClr val="tx2">
                    <a:lumMod val="75000"/>
                  </a:schemeClr>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18517200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243CA5AF-58E6-4B6F-BF9A-10C94CB014E8}"/>
              </a:ext>
            </a:extLst>
          </p:cNvPr>
          <p:cNvSpPr>
            <a:spLocks noGrp="1" noChangeArrowheads="1"/>
          </p:cNvSpPr>
          <p:nvPr>
            <p:ph type="body" sz="half" idx="4294967295"/>
          </p:nvPr>
        </p:nvSpPr>
        <p:spPr>
          <a:xfrm>
            <a:off x="381000" y="304800"/>
            <a:ext cx="8610600" cy="6019800"/>
          </a:xfrm>
        </p:spPr>
        <p:txBody>
          <a:bodyPr rtlCol="0">
            <a:normAutofit fontScale="92500" lnSpcReduction="20000"/>
          </a:bodyPr>
          <a:lstStyle/>
          <a:p>
            <a:pPr marL="91440" indent="-91440" algn="ctr" eaLnBrk="1" fontAlgn="auto" hangingPunct="1">
              <a:spcAft>
                <a:spcPts val="0"/>
              </a:spcAft>
              <a:buFont typeface="Arial" panose="020B0604020202020204" pitchFamily="34" charset="0"/>
              <a:buNone/>
              <a:defRPr/>
            </a:pPr>
            <a:r>
              <a:rPr lang="en-US" altLang="en-US" sz="2400" b="1" dirty="0">
                <a:solidFill>
                  <a:schemeClr val="accent1">
                    <a:lumMod val="50000"/>
                  </a:schemeClr>
                </a:solidFill>
              </a:rPr>
              <a:t>Student Accessibility Services </a:t>
            </a:r>
          </a:p>
          <a:p>
            <a:pPr marL="91440" indent="-91440" algn="ctr" eaLnBrk="1" fontAlgn="auto" hangingPunct="1">
              <a:lnSpc>
                <a:spcPct val="150000"/>
              </a:lnSpc>
              <a:spcAft>
                <a:spcPts val="0"/>
              </a:spcAft>
              <a:buFont typeface="Arial" panose="020B0604020202020204" pitchFamily="34" charset="0"/>
              <a:buNone/>
              <a:defRPr/>
            </a:pPr>
            <a:r>
              <a:rPr lang="en-US" altLang="en-US" sz="2400" b="1" dirty="0">
                <a:solidFill>
                  <a:schemeClr val="accent1">
                    <a:lumMod val="50000"/>
                  </a:schemeClr>
                </a:solidFill>
              </a:rPr>
              <a:t>Edinburg</a:t>
            </a:r>
            <a:br>
              <a:rPr lang="en-US" altLang="en-US" sz="2400" dirty="0">
                <a:solidFill>
                  <a:schemeClr val="accent1">
                    <a:lumMod val="50000"/>
                  </a:schemeClr>
                </a:solidFill>
              </a:rPr>
            </a:br>
            <a:r>
              <a:rPr lang="en-US" altLang="en-US" sz="2400" dirty="0">
                <a:solidFill>
                  <a:schemeClr val="accent1">
                    <a:lumMod val="50000"/>
                  </a:schemeClr>
                </a:solidFill>
              </a:rPr>
              <a:t>University Center 108</a:t>
            </a:r>
            <a:br>
              <a:rPr lang="en-US" altLang="en-US" sz="2400" dirty="0">
                <a:solidFill>
                  <a:schemeClr val="accent1">
                    <a:lumMod val="50000"/>
                  </a:schemeClr>
                </a:solidFill>
              </a:rPr>
            </a:br>
            <a:r>
              <a:rPr lang="en-US" altLang="en-US" sz="2400" dirty="0">
                <a:solidFill>
                  <a:schemeClr val="accent1">
                    <a:lumMod val="50000"/>
                  </a:schemeClr>
                </a:solidFill>
              </a:rPr>
              <a:t>(956) 665-7005</a:t>
            </a:r>
            <a:br>
              <a:rPr lang="en-US" altLang="en-US" sz="2400" dirty="0">
                <a:solidFill>
                  <a:schemeClr val="accent1">
                    <a:lumMod val="50000"/>
                  </a:schemeClr>
                </a:solidFill>
              </a:rPr>
            </a:br>
            <a:endParaRPr lang="en-US" altLang="en-US" sz="2400" dirty="0">
              <a:solidFill>
                <a:schemeClr val="accent1">
                  <a:lumMod val="50000"/>
                </a:schemeClr>
              </a:solidFill>
            </a:endParaRPr>
          </a:p>
          <a:p>
            <a:pPr marL="91440" indent="-91440" algn="ctr" eaLnBrk="1" fontAlgn="auto" hangingPunct="1">
              <a:lnSpc>
                <a:spcPct val="150000"/>
              </a:lnSpc>
              <a:spcAft>
                <a:spcPts val="0"/>
              </a:spcAft>
              <a:buFont typeface="Arial" panose="020B0604020202020204" pitchFamily="34" charset="0"/>
              <a:buNone/>
              <a:defRPr/>
            </a:pPr>
            <a:r>
              <a:rPr lang="en-US" altLang="en-US" sz="2400" b="1" dirty="0">
                <a:solidFill>
                  <a:schemeClr val="accent1">
                    <a:lumMod val="50000"/>
                  </a:schemeClr>
                </a:solidFill>
                <a:ea typeface="ＭＳ Ｐゴシック" panose="020B0600070205080204" pitchFamily="34" charset="-128"/>
              </a:rPr>
              <a:t>Brownsville</a:t>
            </a:r>
          </a:p>
          <a:p>
            <a:pPr marL="91440" indent="-91440" algn="ctr" eaLnBrk="1" fontAlgn="auto" hangingPunct="1">
              <a:spcAft>
                <a:spcPts val="0"/>
              </a:spcAft>
              <a:buFont typeface="Wingdings" panose="05000000000000000000" pitchFamily="2" charset="2"/>
              <a:buNone/>
              <a:defRPr/>
            </a:pPr>
            <a:r>
              <a:rPr lang="en-US" sz="2400" dirty="0">
                <a:solidFill>
                  <a:schemeClr val="accent1">
                    <a:lumMod val="50000"/>
                  </a:schemeClr>
                </a:solidFill>
              </a:rPr>
              <a:t>BMSLC 1.107</a:t>
            </a:r>
            <a:endParaRPr lang="en-US" altLang="en-US" sz="2400" dirty="0">
              <a:solidFill>
                <a:schemeClr val="accent1">
                  <a:lumMod val="50000"/>
                </a:schemeClr>
              </a:solidFill>
            </a:endParaRPr>
          </a:p>
          <a:p>
            <a:pPr marL="91440" indent="-91440" algn="ctr" eaLnBrk="1" fontAlgn="auto" hangingPunct="1">
              <a:spcAft>
                <a:spcPts val="0"/>
              </a:spcAft>
              <a:buFont typeface="Wingdings" panose="05000000000000000000" pitchFamily="2" charset="2"/>
              <a:buNone/>
              <a:defRPr/>
            </a:pPr>
            <a:r>
              <a:rPr lang="en-US" altLang="en-US" sz="2400" dirty="0">
                <a:solidFill>
                  <a:schemeClr val="accent1">
                    <a:lumMod val="50000"/>
                  </a:schemeClr>
                </a:solidFill>
                <a:ea typeface="ＭＳ Ｐゴシック" panose="020B0600070205080204" pitchFamily="34" charset="-128"/>
              </a:rPr>
              <a:t>(956) 882-7374</a:t>
            </a:r>
          </a:p>
          <a:p>
            <a:pPr marL="91440" indent="-91440" algn="ctr" eaLnBrk="1" fontAlgn="auto" hangingPunct="1">
              <a:spcAft>
                <a:spcPts val="0"/>
              </a:spcAft>
              <a:buFont typeface="Wingdings" panose="05000000000000000000" pitchFamily="2" charset="2"/>
              <a:buNone/>
              <a:defRPr/>
            </a:pPr>
            <a:endParaRPr lang="en-US" altLang="en-US" sz="2400" dirty="0">
              <a:solidFill>
                <a:schemeClr val="accent1">
                  <a:lumMod val="50000"/>
                </a:schemeClr>
              </a:solidFill>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r>
              <a:rPr lang="en-US" altLang="en-US" sz="2400" u="sng" dirty="0">
                <a:solidFill>
                  <a:schemeClr val="accent1">
                    <a:lumMod val="50000"/>
                  </a:schemeClr>
                </a:solidFill>
                <a:ea typeface="ＭＳ Ｐゴシック" panose="020B0600070205080204" pitchFamily="34" charset="-128"/>
                <a:hlinkClick r:id="rId3"/>
              </a:rPr>
              <a:t>ability@utrgv.edu</a:t>
            </a:r>
            <a:endParaRPr lang="en-US" altLang="en-US" sz="2400" u="sng" dirty="0">
              <a:solidFill>
                <a:schemeClr val="accent1">
                  <a:lumMod val="50000"/>
                </a:schemeClr>
              </a:solidFill>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endParaRPr lang="en-US" altLang="en-US" sz="2400" dirty="0">
              <a:solidFill>
                <a:schemeClr val="accent1">
                  <a:lumMod val="50000"/>
                </a:schemeClr>
              </a:solidFill>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endParaRPr lang="en-US" altLang="en-US" dirty="0">
              <a:solidFill>
                <a:schemeClr val="accent1">
                  <a:lumMod val="50000"/>
                </a:schemeClr>
              </a:solidFill>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r>
              <a:rPr lang="en-US" altLang="en-US" b="1" u="sng" dirty="0">
                <a:solidFill>
                  <a:schemeClr val="accent1">
                    <a:lumMod val="50000"/>
                  </a:schemeClr>
                </a:solidFill>
                <a:ea typeface="ＭＳ Ｐゴシック" panose="020B0600070205080204" pitchFamily="34" charset="-128"/>
              </a:rPr>
              <a:t>Website</a:t>
            </a:r>
            <a:r>
              <a:rPr lang="en-US" altLang="en-US" b="1" dirty="0">
                <a:solidFill>
                  <a:schemeClr val="accent1">
                    <a:lumMod val="50000"/>
                  </a:schemeClr>
                </a:solidFill>
                <a:ea typeface="ＭＳ Ｐゴシック" panose="020B0600070205080204" pitchFamily="34" charset="-128"/>
              </a:rPr>
              <a:t>:  </a:t>
            </a:r>
            <a:r>
              <a:rPr lang="en-US" altLang="en-US" sz="2400" b="1" dirty="0">
                <a:solidFill>
                  <a:schemeClr val="accent2">
                    <a:lumMod val="50000"/>
                  </a:schemeClr>
                </a:solidFill>
                <a:ea typeface="ＭＳ Ｐゴシック" panose="020B0600070205080204" pitchFamily="34" charset="-128"/>
              </a:rPr>
              <a:t>utrgv.edu/accessibility</a:t>
            </a:r>
          </a:p>
          <a:p>
            <a:pPr marL="91440" indent="-91440" algn="ctr" eaLnBrk="1" fontAlgn="auto" hangingPunct="1">
              <a:spcAft>
                <a:spcPts val="0"/>
              </a:spcAft>
              <a:buFont typeface="Wingdings" panose="05000000000000000000" pitchFamily="2" charset="2"/>
              <a:buNone/>
              <a:defRPr/>
            </a:pPr>
            <a:r>
              <a:rPr lang="en-US" altLang="en-US" sz="2400" b="1" u="sng" dirty="0">
                <a:solidFill>
                  <a:schemeClr val="accent1">
                    <a:lumMod val="50000"/>
                  </a:schemeClr>
                </a:solidFill>
                <a:ea typeface="ＭＳ Ｐゴシック" panose="020B0600070205080204" pitchFamily="34" charset="-128"/>
              </a:rPr>
              <a:t>SAS Accommodation Glossary:</a:t>
            </a:r>
            <a:r>
              <a:rPr lang="en-US" altLang="en-US" sz="2400" b="1" dirty="0">
                <a:solidFill>
                  <a:schemeClr val="accent1">
                    <a:lumMod val="50000"/>
                  </a:schemeClr>
                </a:solidFill>
                <a:ea typeface="ＭＳ Ｐゴシック" panose="020B0600070205080204" pitchFamily="34" charset="-128"/>
              </a:rPr>
              <a:t>  </a:t>
            </a:r>
            <a:r>
              <a:rPr lang="en-US" altLang="en-US" sz="2400" b="1" dirty="0">
                <a:solidFill>
                  <a:schemeClr val="accent2">
                    <a:lumMod val="50000"/>
                  </a:schemeClr>
                </a:solidFill>
                <a:ea typeface="ＭＳ Ｐゴシック" panose="020B0600070205080204" pitchFamily="34" charset="-128"/>
              </a:rPr>
              <a:t>utrgv.edu/</a:t>
            </a:r>
            <a:r>
              <a:rPr lang="en-US" altLang="en-US" sz="2400" b="1" dirty="0" err="1">
                <a:solidFill>
                  <a:schemeClr val="accent2">
                    <a:lumMod val="50000"/>
                  </a:schemeClr>
                </a:solidFill>
                <a:ea typeface="ＭＳ Ｐゴシック" panose="020B0600070205080204" pitchFamily="34" charset="-128"/>
              </a:rPr>
              <a:t>sasglossary</a:t>
            </a:r>
            <a:endParaRPr lang="en-US" altLang="en-US" sz="2400" b="1" dirty="0">
              <a:solidFill>
                <a:schemeClr val="accent2">
                  <a:lumMod val="50000"/>
                </a:schemeClr>
              </a:solidFill>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endParaRPr lang="en-US" altLang="en-US" dirty="0">
              <a:solidFill>
                <a:schemeClr val="accent1"/>
              </a:solidFill>
              <a:latin typeface="Arial" panose="020B0604020202020204" pitchFamily="34" charset="0"/>
              <a:ea typeface="ＭＳ Ｐゴシック" panose="020B0600070205080204" pitchFamily="34" charset="-128"/>
            </a:endParaRPr>
          </a:p>
          <a:p>
            <a:pPr marL="91440" indent="-91440" algn="ctr" eaLnBrk="1" fontAlgn="auto" hangingPunct="1">
              <a:spcAft>
                <a:spcPts val="0"/>
              </a:spcAft>
              <a:buFont typeface="Wingdings" panose="05000000000000000000" pitchFamily="2" charset="2"/>
              <a:buNone/>
              <a:defRPr/>
            </a:pPr>
            <a:endParaRPr lang="en-US" altLang="en-US" dirty="0">
              <a:solidFill>
                <a:schemeClr val="accent1"/>
              </a:solidFill>
              <a:latin typeface="Arial" panose="020B0604020202020204" pitchFamily="34" charset="0"/>
              <a:ea typeface="ＭＳ Ｐゴシック" panose="020B0600070205080204" pitchFamily="34" charset="-128"/>
            </a:endParaRPr>
          </a:p>
        </p:txBody>
      </p:sp>
    </p:spTree>
  </p:cSld>
  <p:clrMapOvr>
    <a:masterClrMapping/>
  </p:clrMapOvr>
  <p:transition spd="med">
    <p:strips dir="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8FA14-F9BE-4201-B2FF-4A9FB8900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6A23-DF47-4929-908B-38D5D659E1F7}"/>
              </a:ext>
            </a:extLst>
          </p:cNvPr>
          <p:cNvSpPr>
            <a:spLocks noGrp="1"/>
          </p:cNvSpPr>
          <p:nvPr>
            <p:ph idx="1"/>
          </p:nvPr>
        </p:nvSpPr>
        <p:spPr/>
        <p:txBody>
          <a:bodyPr>
            <a:normAutofit/>
          </a:bodyPr>
          <a:lstStyle/>
          <a:p>
            <a:endParaRPr lang="en-US" dirty="0"/>
          </a:p>
          <a:p>
            <a:endParaRPr lang="en-US" dirty="0"/>
          </a:p>
          <a:p>
            <a:endParaRPr lang="en-US" dirty="0"/>
          </a:p>
          <a:p>
            <a:endParaRPr lang="en-US" sz="400" dirty="0"/>
          </a:p>
        </p:txBody>
      </p:sp>
      <p:pic>
        <p:nvPicPr>
          <p:cNvPr id="5" name="Picture 4" descr="A screenshot of a cell phone&#10;&#10;Description automatically generated">
            <a:extLst>
              <a:ext uri="{FF2B5EF4-FFF2-40B4-BE49-F238E27FC236}">
                <a16:creationId xmlns:a16="http://schemas.microsoft.com/office/drawing/2014/main" id="{BFBD5044-B47B-4BEF-9FF9-4C829B5B4BBC}"/>
              </a:ext>
            </a:extLst>
          </p:cNvPr>
          <p:cNvPicPr>
            <a:picLocks noChangeAspect="1"/>
          </p:cNvPicPr>
          <p:nvPr/>
        </p:nvPicPr>
        <p:blipFill rotWithShape="1">
          <a:blip r:embed="rId2">
            <a:extLst>
              <a:ext uri="{28A0092B-C50C-407E-A947-70E740481C1C}">
                <a14:useLocalDpi xmlns:a14="http://schemas.microsoft.com/office/drawing/2010/main" val="0"/>
              </a:ext>
            </a:extLst>
          </a:blip>
          <a:srcRect l="306" b="78371"/>
          <a:stretch/>
        </p:blipFill>
        <p:spPr>
          <a:xfrm>
            <a:off x="0" y="-39444"/>
            <a:ext cx="9144000" cy="2914164"/>
          </a:xfrm>
          <a:prstGeom prst="rect">
            <a:avLst/>
          </a:prstGeom>
        </p:spPr>
      </p:pic>
      <p:sp>
        <p:nvSpPr>
          <p:cNvPr id="4" name="TextBox 3">
            <a:extLst>
              <a:ext uri="{FF2B5EF4-FFF2-40B4-BE49-F238E27FC236}">
                <a16:creationId xmlns:a16="http://schemas.microsoft.com/office/drawing/2014/main" id="{BC4A2A1B-0A48-4552-BE67-3044479EDAD4}"/>
              </a:ext>
            </a:extLst>
          </p:cNvPr>
          <p:cNvSpPr txBox="1"/>
          <p:nvPr/>
        </p:nvSpPr>
        <p:spPr>
          <a:xfrm>
            <a:off x="2913526" y="5571220"/>
            <a:ext cx="4727557" cy="707886"/>
          </a:xfrm>
          <a:prstGeom prst="rect">
            <a:avLst/>
          </a:prstGeom>
          <a:noFill/>
        </p:spPr>
        <p:txBody>
          <a:bodyPr wrap="square" rtlCol="0">
            <a:spAutoFit/>
          </a:bodyPr>
          <a:lstStyle/>
          <a:p>
            <a:pPr lvl="0"/>
            <a:r>
              <a:rPr lang="en-US" sz="2000" dirty="0"/>
              <a:t>Genesis Lezama,</a:t>
            </a:r>
          </a:p>
          <a:p>
            <a:pPr lvl="0"/>
            <a:r>
              <a:rPr lang="en-US" sz="2000" dirty="0"/>
              <a:t>Peer and Transition Services Coach</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1B8C5AA7-9EC6-4553-B914-A3E1171EE627}"/>
              </a:ext>
            </a:extLst>
          </p:cNvPr>
          <p:cNvPicPr>
            <a:picLocks noChangeAspect="1"/>
          </p:cNvPicPr>
          <p:nvPr/>
        </p:nvPicPr>
        <p:blipFill>
          <a:blip r:embed="rId3"/>
          <a:stretch>
            <a:fillRect/>
          </a:stretch>
        </p:blipFill>
        <p:spPr>
          <a:xfrm>
            <a:off x="2913526" y="3613998"/>
            <a:ext cx="3316948" cy="1571887"/>
          </a:xfrm>
          <a:prstGeom prst="rect">
            <a:avLst/>
          </a:prstGeom>
        </p:spPr>
      </p:pic>
    </p:spTree>
    <p:extLst>
      <p:ext uri="{BB962C8B-B14F-4D97-AF65-F5344CB8AC3E}">
        <p14:creationId xmlns:p14="http://schemas.microsoft.com/office/powerpoint/2010/main" val="13170090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body" idx="1"/>
          </p:nvPr>
        </p:nvSpPr>
        <p:spPr>
          <a:xfrm>
            <a:off x="4164375" y="4836404"/>
            <a:ext cx="4522299" cy="1289595"/>
          </a:xfrm>
          <a:prstGeom prst="rect">
            <a:avLst/>
          </a:prstGeom>
          <a:noFill/>
          <a:ln>
            <a:noFill/>
          </a:ln>
        </p:spPr>
        <p:txBody>
          <a:bodyPr spcFirstLastPara="1" wrap="square" lIns="0" tIns="45700" rIns="0" bIns="45700" anchor="t" anchorCtr="0">
            <a:noAutofit/>
          </a:bodyPr>
          <a:lstStyle/>
          <a:p>
            <a:pPr marL="90487" marR="0" lvl="0" indent="-90487" algn="ctr" rtl="0">
              <a:lnSpc>
                <a:spcPct val="90000"/>
              </a:lnSpc>
              <a:spcBef>
                <a:spcPts val="0"/>
              </a:spcBef>
              <a:spcAft>
                <a:spcPts val="0"/>
              </a:spcAft>
              <a:buClr>
                <a:schemeClr val="accent1"/>
              </a:buClr>
              <a:buSzPts val="3600"/>
              <a:buFont typeface="Calibri"/>
              <a:buNone/>
            </a:pPr>
            <a:r>
              <a:rPr lang="en-US" sz="2400" b="0" i="0" u="none" strike="noStrike" cap="none" dirty="0">
                <a:solidFill>
                  <a:srgbClr val="404040"/>
                </a:solidFill>
                <a:latin typeface="Calibri"/>
                <a:ea typeface="Calibri"/>
                <a:cs typeface="Calibri"/>
                <a:sym typeface="Calibri"/>
              </a:rPr>
              <a:t>Presentation by: Genesis Lezama</a:t>
            </a:r>
            <a:endParaRPr lang="en-US" sz="2400" dirty="0">
              <a:solidFill>
                <a:srgbClr val="404040"/>
              </a:solidFill>
            </a:endParaRPr>
          </a:p>
          <a:p>
            <a:pPr marL="90487" marR="0" lvl="0" indent="-90487" algn="ctr" rtl="0">
              <a:lnSpc>
                <a:spcPct val="90000"/>
              </a:lnSpc>
              <a:spcBef>
                <a:spcPts val="0"/>
              </a:spcBef>
              <a:spcAft>
                <a:spcPts val="0"/>
              </a:spcAft>
              <a:buClr>
                <a:schemeClr val="accent1"/>
              </a:buClr>
              <a:buSzPts val="3600"/>
              <a:buFont typeface="Calibri"/>
              <a:buNone/>
            </a:pPr>
            <a:r>
              <a:rPr lang="en-US" sz="2400" dirty="0">
                <a:solidFill>
                  <a:srgbClr val="404040"/>
                </a:solidFill>
              </a:rPr>
              <a:t>Peer and Transition Services Coach</a:t>
            </a:r>
            <a:endParaRPr sz="2400" dirty="0"/>
          </a:p>
        </p:txBody>
      </p:sp>
      <p:pic>
        <p:nvPicPr>
          <p:cNvPr id="159" name="Google Shape;159;p21" descr="S:\LOGO.VAIL\VAIL.RGV.09.07.10.jpg"/>
          <p:cNvPicPr preferRelativeResize="0"/>
          <p:nvPr/>
        </p:nvPicPr>
        <p:blipFill rotWithShape="1">
          <a:blip r:embed="rId3">
            <a:alphaModFix/>
          </a:blip>
          <a:srcRect/>
          <a:stretch/>
        </p:blipFill>
        <p:spPr>
          <a:xfrm>
            <a:off x="884150" y="582800"/>
            <a:ext cx="7538152" cy="243252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txBox="1">
            <a:spLocks noGrp="1"/>
          </p:cNvSpPr>
          <p:nvPr>
            <p:ph type="body" idx="1"/>
          </p:nvPr>
        </p:nvSpPr>
        <p:spPr>
          <a:xfrm>
            <a:off x="876300" y="1733625"/>
            <a:ext cx="7658100" cy="4000500"/>
          </a:xfrm>
          <a:prstGeom prst="rect">
            <a:avLst/>
          </a:prstGeom>
          <a:noFill/>
          <a:ln>
            <a:noFill/>
          </a:ln>
        </p:spPr>
        <p:txBody>
          <a:bodyPr spcFirstLastPara="1" wrap="square" lIns="0" tIns="45700" rIns="0" bIns="45700" anchor="t" anchorCtr="0">
            <a:noAutofit/>
          </a:bodyPr>
          <a:lstStyle/>
          <a:p>
            <a:pPr marL="90487" marR="0" lvl="0" indent="-127000" algn="l" rtl="0">
              <a:lnSpc>
                <a:spcPct val="110000"/>
              </a:lnSpc>
              <a:spcBef>
                <a:spcPts val="0"/>
              </a:spcBef>
              <a:spcAft>
                <a:spcPts val="0"/>
              </a:spcAft>
              <a:buClr>
                <a:schemeClr val="accent1"/>
              </a:buClr>
              <a:buSzPts val="2000"/>
              <a:buFont typeface="Calibri"/>
              <a:buChar char=" "/>
            </a:pPr>
            <a:r>
              <a:rPr lang="en-US" sz="2000" b="0" i="0" u="none" strike="noStrike" cap="none">
                <a:solidFill>
                  <a:srgbClr val="404040"/>
                </a:solidFill>
                <a:latin typeface="Calibri"/>
                <a:ea typeface="Calibri"/>
                <a:cs typeface="Calibri"/>
                <a:sym typeface="Calibri"/>
              </a:rPr>
              <a:t>VAIL is organized to serve people with disabilities in the greater Rio Grande Valley and South Texas.  VAIL is committed to enabling persons with disabilities to gain effective control and direction of their lives in the home, in the workplace and in the community.</a:t>
            </a:r>
            <a:endParaRPr/>
          </a:p>
          <a:p>
            <a:pPr marL="90487" marR="0" lvl="0" indent="-127000" algn="l" rtl="0">
              <a:lnSpc>
                <a:spcPct val="110000"/>
              </a:lnSpc>
              <a:spcBef>
                <a:spcPts val="1400"/>
              </a:spcBef>
              <a:spcAft>
                <a:spcPts val="0"/>
              </a:spcAft>
              <a:buClr>
                <a:schemeClr val="accent1"/>
              </a:buClr>
              <a:buSzPts val="2000"/>
              <a:buFont typeface="Calibri"/>
              <a:buChar char=" "/>
            </a:pPr>
            <a:r>
              <a:rPr lang="en-US" sz="2000" b="0" i="0" u="none" strike="noStrike" cap="none">
                <a:solidFill>
                  <a:srgbClr val="404040"/>
                </a:solidFill>
                <a:latin typeface="Calibri"/>
                <a:ea typeface="Calibri"/>
                <a:cs typeface="Calibri"/>
                <a:sym typeface="Calibri"/>
              </a:rPr>
              <a:t>VAIL’s goal is to stimulate and promote a growing sense of personal dignity and empowerment through individualized programs designed to provide the tools necessary for maximum independence and community participation.</a:t>
            </a:r>
            <a:endParaRPr/>
          </a:p>
          <a:p>
            <a:pPr marL="90487" marR="0" lvl="0" indent="-127000" algn="l" rtl="0">
              <a:lnSpc>
                <a:spcPct val="110000"/>
              </a:lnSpc>
              <a:spcBef>
                <a:spcPts val="1400"/>
              </a:spcBef>
              <a:spcAft>
                <a:spcPts val="0"/>
              </a:spcAft>
              <a:buClr>
                <a:schemeClr val="accent1"/>
              </a:buClr>
              <a:buSzPts val="2000"/>
              <a:buFont typeface="Calibri"/>
              <a:buChar char=" "/>
            </a:pPr>
            <a:r>
              <a:rPr lang="en-US" sz="2000" b="0" i="0" u="none" strike="noStrike" cap="none">
                <a:solidFill>
                  <a:srgbClr val="404040"/>
                </a:solidFill>
                <a:latin typeface="Calibri"/>
                <a:ea typeface="Calibri"/>
                <a:cs typeface="Calibri"/>
                <a:sym typeface="Calibri"/>
              </a:rPr>
              <a:t>“Promoting independence and personal dignity through self-directed services for persons with disabilities.</a:t>
            </a:r>
            <a:r>
              <a:rPr lang="en-US">
                <a:solidFill>
                  <a:srgbClr val="404040"/>
                </a:solidFill>
              </a:rPr>
              <a:t>”</a:t>
            </a:r>
            <a:endParaRPr/>
          </a:p>
        </p:txBody>
      </p:sp>
      <p:sp>
        <p:nvSpPr>
          <p:cNvPr id="165" name="Google Shape;165;p2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 name="Google Shape;166;p22"/>
          <p:cNvSpPr txBox="1"/>
          <p:nvPr/>
        </p:nvSpPr>
        <p:spPr>
          <a:xfrm>
            <a:off x="876300" y="810225"/>
            <a:ext cx="7768200" cy="923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404040"/>
              </a:buClr>
              <a:buSzPts val="4800"/>
              <a:buFont typeface="Calibri"/>
              <a:buNone/>
              <a:tabLst/>
              <a:defRPr/>
            </a:pPr>
            <a:r>
              <a:rPr kumimoji="0" lang="en-US" sz="4800" b="1" i="0" u="none" strike="noStrike" kern="0" cap="none" spc="0" normalizeH="0" baseline="0" noProof="0">
                <a:ln>
                  <a:noFill/>
                </a:ln>
                <a:solidFill>
                  <a:srgbClr val="404040"/>
                </a:solidFill>
                <a:effectLst/>
                <a:uLnTx/>
                <a:uFillTx/>
                <a:latin typeface="Calibri"/>
                <a:ea typeface="Calibri"/>
                <a:cs typeface="Calibri"/>
                <a:sym typeface="Calibri"/>
              </a:rPr>
              <a:t>Mission</a:t>
            </a:r>
            <a:r>
              <a:rPr kumimoji="0" lang="en-US" sz="4800" b="1" i="0" u="none" strike="noStrike" kern="0" cap="none" spc="0" normalizeH="0" baseline="0" noProof="0">
                <a:ln>
                  <a:noFill/>
                </a:ln>
                <a:solidFill>
                  <a:srgbClr val="000000"/>
                </a:solidFill>
                <a:effectLst/>
                <a:uLnTx/>
                <a:uFillTx/>
                <a:latin typeface="Calibri"/>
                <a:ea typeface="Calibri"/>
                <a:cs typeface="Calibri"/>
                <a:sym typeface="Calibri"/>
              </a:rPr>
              <a:t> statement &amp; Motto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48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20" y="0"/>
            <a:ext cx="8513180" cy="1417638"/>
          </a:xfrm>
        </p:spPr>
        <p:txBody>
          <a:bodyPr>
            <a:noAutofit/>
          </a:bodyPr>
          <a:lstStyle/>
          <a:p>
            <a:r>
              <a:rPr lang="en-US" sz="3600" b="1" dirty="0">
                <a:solidFill>
                  <a:schemeClr val="tx2">
                    <a:lumMod val="75000"/>
                  </a:schemeClr>
                </a:solidFill>
                <a:latin typeface="Times New Roman" panose="02020603050405020304" pitchFamily="18" charset="0"/>
                <a:cs typeface="Times New Roman" panose="02020603050405020304" pitchFamily="18" charset="0"/>
              </a:rPr>
              <a:t>Overcoming Obstacles</a:t>
            </a:r>
          </a:p>
        </p:txBody>
      </p:sp>
      <p:sp>
        <p:nvSpPr>
          <p:cNvPr id="3" name="Content Placeholder 2"/>
          <p:cNvSpPr>
            <a:spLocks noGrp="1"/>
          </p:cNvSpPr>
          <p:nvPr>
            <p:ph idx="1"/>
          </p:nvPr>
        </p:nvSpPr>
        <p:spPr>
          <a:xfrm>
            <a:off x="457200" y="1600201"/>
            <a:ext cx="8229600" cy="1828799"/>
          </a:xfrm>
        </p:spPr>
        <p:txBody>
          <a:bodyPr>
            <a:normAutofit/>
          </a:bodyPr>
          <a:lstStyle/>
          <a:p>
            <a:pPr marL="0" indent="0" algn="ctr">
              <a:buNone/>
            </a:pPr>
            <a:r>
              <a:rPr lang="en-US" sz="2800" dirty="0">
                <a:solidFill>
                  <a:schemeClr val="tx2">
                    <a:lumMod val="75000"/>
                  </a:schemeClr>
                </a:solidFill>
                <a:latin typeface="Times New Roman" panose="02020603050405020304" pitchFamily="18" charset="0"/>
                <a:cs typeface="Times New Roman" panose="02020603050405020304" pitchFamily="18" charset="0"/>
              </a:rPr>
              <a:t>Although Workforce Solutions Offices are closed to the public due to the current COVID-19 pandemic, my colleagues and I are here for assistance. </a:t>
            </a:r>
          </a:p>
          <a:p>
            <a:pPr algn="ctr">
              <a:buFont typeface="Wingdings" pitchFamily="2" charset="2"/>
              <a:buNone/>
            </a:pPr>
            <a:endParaRPr lang="en-US" sz="2600" dirty="0">
              <a:solidFill>
                <a:schemeClr val="tx2">
                  <a:lumMod val="75000"/>
                </a:schemeClr>
              </a:solidFill>
              <a:latin typeface="Times New Roman" panose="02020603050405020304" pitchFamily="18" charset="0"/>
              <a:cs typeface="Times New Roman" panose="02020603050405020304" pitchFamily="18" charset="0"/>
            </a:endParaRPr>
          </a:p>
          <a:p>
            <a:pPr marL="53975" algn="ctr">
              <a:buFont typeface="Wingdings" pitchFamily="2" charset="2"/>
              <a:buNone/>
              <a:tabLst>
                <a:tab pos="8912225" algn="l"/>
              </a:tabLst>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1034" name="Picture 10" descr="Office Closed to Public - Bellaire Chamber of Commerce">
            <a:extLst>
              <a:ext uri="{FF2B5EF4-FFF2-40B4-BE49-F238E27FC236}">
                <a16:creationId xmlns:a16="http://schemas.microsoft.com/office/drawing/2014/main" id="{F1914E82-DFF7-4510-B078-43AC0428F9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679" y="3530278"/>
            <a:ext cx="4275804" cy="288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5062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3"/>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Consumer-controlled</a:t>
            </a:r>
            <a:endParaRPr/>
          </a:p>
        </p:txBody>
      </p:sp>
      <p:sp>
        <p:nvSpPr>
          <p:cNvPr id="172" name="Google Shape;172;p23"/>
          <p:cNvSpPr txBox="1">
            <a:spLocks noGrp="1"/>
          </p:cNvSpPr>
          <p:nvPr>
            <p:ph type="body" idx="1"/>
          </p:nvPr>
        </p:nvSpPr>
        <p:spPr>
          <a:xfrm>
            <a:off x="531950" y="2016750"/>
            <a:ext cx="8002800" cy="4356000"/>
          </a:xfrm>
          <a:prstGeom prst="rect">
            <a:avLst/>
          </a:prstGeom>
          <a:noFill/>
          <a:ln>
            <a:noFill/>
          </a:ln>
        </p:spPr>
        <p:txBody>
          <a:bodyPr spcFirstLastPara="1" wrap="square" lIns="0" tIns="45700" rIns="0" bIns="45700" anchor="t" anchorCtr="0">
            <a:noAutofit/>
          </a:bodyPr>
          <a:lstStyle/>
          <a:p>
            <a:pPr marL="90487" marR="0" lvl="0" indent="-127000" algn="l" rtl="0">
              <a:lnSpc>
                <a:spcPct val="90000"/>
              </a:lnSpc>
              <a:spcBef>
                <a:spcPts val="0"/>
              </a:spcBef>
              <a:spcAft>
                <a:spcPts val="0"/>
              </a:spcAft>
              <a:buClr>
                <a:schemeClr val="accent1"/>
              </a:buClr>
              <a:buSzPts val="2000"/>
              <a:buFont typeface="Calibri"/>
              <a:buChar char=" "/>
            </a:pPr>
            <a:r>
              <a:rPr lang="en-US" sz="2000" b="0" i="0" u="none" strike="noStrike" cap="none">
                <a:solidFill>
                  <a:srgbClr val="404040"/>
                </a:solidFill>
                <a:latin typeface="Calibri"/>
                <a:ea typeface="Calibri"/>
                <a:cs typeface="Calibri"/>
                <a:sym typeface="Calibri"/>
              </a:rPr>
              <a:t>VAIL IS A 501 c(3) nonprofit, non-residential, consumer-controlled, community based cross disability organization providing independent living services to individuals with disabilities since 1988.</a:t>
            </a:r>
            <a:endParaRPr/>
          </a:p>
          <a:p>
            <a:pPr marL="90487" marR="0" lvl="0" indent="-127000" algn="l" rtl="0">
              <a:lnSpc>
                <a:spcPct val="90000"/>
              </a:lnSpc>
              <a:spcBef>
                <a:spcPts val="1400"/>
              </a:spcBef>
              <a:spcAft>
                <a:spcPts val="0"/>
              </a:spcAft>
              <a:buClr>
                <a:schemeClr val="accent1"/>
              </a:buClr>
              <a:buSzPts val="2000"/>
              <a:buFont typeface="Calibri"/>
              <a:buChar char=" "/>
            </a:pPr>
            <a:r>
              <a:rPr lang="en-US" sz="2000" b="0" i="0" u="none" strike="noStrike" cap="none">
                <a:solidFill>
                  <a:srgbClr val="404040"/>
                </a:solidFill>
                <a:latin typeface="Calibri"/>
                <a:ea typeface="Calibri"/>
                <a:cs typeface="Calibri"/>
                <a:sym typeface="Calibri"/>
              </a:rPr>
              <a:t>The term center for independent Living means a:</a:t>
            </a:r>
            <a:endParaRPr/>
          </a:p>
          <a:p>
            <a:pPr marL="90487" marR="0" lvl="0" indent="296863" algn="l" rtl="0">
              <a:lnSpc>
                <a:spcPct val="90000"/>
              </a:lnSpc>
              <a:spcBef>
                <a:spcPts val="1400"/>
              </a:spcBef>
              <a:spcAft>
                <a:spcPts val="0"/>
              </a:spcAft>
              <a:buClr>
                <a:schemeClr val="accent1"/>
              </a:buClr>
              <a:buSzPts val="2000"/>
              <a:buFont typeface="Arial"/>
              <a:buChar char="•"/>
            </a:pPr>
            <a:r>
              <a:rPr lang="en-US" sz="2000" b="0" i="0" u="none" strike="noStrike" cap="none">
                <a:solidFill>
                  <a:srgbClr val="404040"/>
                </a:solidFill>
                <a:latin typeface="Calibri"/>
                <a:ea typeface="Calibri"/>
                <a:cs typeface="Calibri"/>
                <a:sym typeface="Calibri"/>
              </a:rPr>
              <a:t>consumer-controlled</a:t>
            </a:r>
            <a:endParaRPr/>
          </a:p>
          <a:p>
            <a:pPr marL="90487" marR="0" lvl="0" indent="296863" algn="l" rtl="0">
              <a:lnSpc>
                <a:spcPct val="90000"/>
              </a:lnSpc>
              <a:spcBef>
                <a:spcPts val="1400"/>
              </a:spcBef>
              <a:spcAft>
                <a:spcPts val="0"/>
              </a:spcAft>
              <a:buClr>
                <a:schemeClr val="accent1"/>
              </a:buClr>
              <a:buSzPts val="2000"/>
              <a:buFont typeface="Arial"/>
              <a:buChar char="•"/>
            </a:pPr>
            <a:r>
              <a:rPr lang="en-US" sz="2000" b="0" i="0" u="none" strike="noStrike" cap="none">
                <a:solidFill>
                  <a:srgbClr val="404040"/>
                </a:solidFill>
                <a:latin typeface="Calibri"/>
                <a:ea typeface="Calibri"/>
                <a:cs typeface="Calibri"/>
                <a:sym typeface="Calibri"/>
              </a:rPr>
              <a:t>community-based</a:t>
            </a:r>
            <a:endParaRPr/>
          </a:p>
          <a:p>
            <a:pPr marL="90487" marR="0" lvl="0" indent="296863" algn="l" rtl="0">
              <a:lnSpc>
                <a:spcPct val="90000"/>
              </a:lnSpc>
              <a:spcBef>
                <a:spcPts val="1400"/>
              </a:spcBef>
              <a:spcAft>
                <a:spcPts val="0"/>
              </a:spcAft>
              <a:buClr>
                <a:schemeClr val="accent1"/>
              </a:buClr>
              <a:buSzPts val="2000"/>
              <a:buFont typeface="Arial"/>
              <a:buChar char="•"/>
            </a:pPr>
            <a:r>
              <a:rPr lang="en-US" sz="2000" b="0" i="0" u="none" strike="noStrike" cap="none">
                <a:solidFill>
                  <a:srgbClr val="404040"/>
                </a:solidFill>
                <a:latin typeface="Calibri"/>
                <a:ea typeface="Calibri"/>
                <a:cs typeface="Calibri"/>
                <a:sym typeface="Calibri"/>
              </a:rPr>
              <a:t>cross disability</a:t>
            </a:r>
            <a:endParaRPr/>
          </a:p>
          <a:p>
            <a:pPr marL="90487" marR="0" lvl="0" indent="296863" algn="l" rtl="0">
              <a:lnSpc>
                <a:spcPct val="90000"/>
              </a:lnSpc>
              <a:spcBef>
                <a:spcPts val="1400"/>
              </a:spcBef>
              <a:spcAft>
                <a:spcPts val="0"/>
              </a:spcAft>
              <a:buClr>
                <a:schemeClr val="accent1"/>
              </a:buClr>
              <a:buSzPts val="2000"/>
              <a:buFont typeface="Arial"/>
              <a:buChar char="•"/>
            </a:pPr>
            <a:r>
              <a:rPr lang="en-US" sz="2000" b="0" i="0" u="none" strike="noStrike" cap="none">
                <a:solidFill>
                  <a:srgbClr val="404040"/>
                </a:solidFill>
                <a:latin typeface="Calibri"/>
                <a:ea typeface="Calibri"/>
                <a:cs typeface="Calibri"/>
                <a:sym typeface="Calibri"/>
              </a:rPr>
              <a:t>nonresidential</a:t>
            </a:r>
            <a:endParaRPr/>
          </a:p>
          <a:p>
            <a:pPr marL="90487" marR="0" lvl="0" indent="296863" algn="l" rtl="0">
              <a:lnSpc>
                <a:spcPct val="90000"/>
              </a:lnSpc>
              <a:spcBef>
                <a:spcPts val="1400"/>
              </a:spcBef>
              <a:spcAft>
                <a:spcPts val="0"/>
              </a:spcAft>
              <a:buClr>
                <a:schemeClr val="accent1"/>
              </a:buClr>
              <a:buSzPts val="2000"/>
              <a:buFont typeface="Arial"/>
              <a:buChar char="•"/>
            </a:pPr>
            <a:r>
              <a:rPr lang="en-US" sz="2000" b="0" i="0" u="none" strike="noStrike" cap="none">
                <a:solidFill>
                  <a:srgbClr val="404040"/>
                </a:solidFill>
                <a:latin typeface="Calibri"/>
                <a:ea typeface="Calibri"/>
                <a:cs typeface="Calibri"/>
                <a:sym typeface="Calibri"/>
              </a:rPr>
              <a:t>private nonprofit agency</a:t>
            </a:r>
            <a:endParaRPr/>
          </a:p>
          <a:p>
            <a:pPr marL="91440" marR="0" lvl="0" indent="422910" algn="l" rtl="0">
              <a:lnSpc>
                <a:spcPct val="90000"/>
              </a:lnSpc>
              <a:spcBef>
                <a:spcPts val="1400"/>
              </a:spcBef>
              <a:spcAft>
                <a:spcPts val="0"/>
              </a:spcAft>
              <a:buClr>
                <a:schemeClr val="accent1"/>
              </a:buClr>
              <a:buSzPts val="2000"/>
              <a:buFont typeface="Calibri"/>
              <a:buNone/>
            </a:pPr>
            <a:endParaRPr sz="2000" b="0" i="0" u="none">
              <a:solidFill>
                <a:srgbClr val="404040"/>
              </a:solidFill>
              <a:latin typeface="Calibri"/>
              <a:ea typeface="Calibri"/>
              <a:cs typeface="Calibri"/>
              <a:sym typeface="Calibri"/>
            </a:endParaRPr>
          </a:p>
        </p:txBody>
      </p:sp>
      <p:pic>
        <p:nvPicPr>
          <p:cNvPr id="173" name="Google Shape;173;p23"/>
          <p:cNvPicPr preferRelativeResize="0"/>
          <p:nvPr/>
        </p:nvPicPr>
        <p:blipFill>
          <a:blip r:embed="rId3">
            <a:alphaModFix/>
          </a:blip>
          <a:stretch>
            <a:fillRect/>
          </a:stretch>
        </p:blipFill>
        <p:spPr>
          <a:xfrm>
            <a:off x="5994625" y="3321000"/>
            <a:ext cx="2141700" cy="23760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Independent Living Center</a:t>
            </a:r>
            <a:endParaRPr/>
          </a:p>
        </p:txBody>
      </p:sp>
      <p:sp>
        <p:nvSpPr>
          <p:cNvPr id="179" name="Google Shape;179;p24"/>
          <p:cNvSpPr txBox="1">
            <a:spLocks noGrp="1"/>
          </p:cNvSpPr>
          <p:nvPr>
            <p:ph type="body" idx="1"/>
          </p:nvPr>
        </p:nvSpPr>
        <p:spPr>
          <a:xfrm>
            <a:off x="990600" y="1846262"/>
            <a:ext cx="7162800" cy="3640137"/>
          </a:xfrm>
          <a:prstGeom prst="rect">
            <a:avLst/>
          </a:prstGeom>
          <a:noFill/>
          <a:ln>
            <a:noFill/>
          </a:ln>
        </p:spPr>
        <p:txBody>
          <a:bodyPr spcFirstLastPara="1" wrap="square" lIns="0" tIns="45700" rIns="0" bIns="45700" anchor="t" anchorCtr="0">
            <a:noAutofit/>
          </a:bodyPr>
          <a:lstStyle/>
          <a:p>
            <a:pPr marL="403225" marR="0" lvl="0" indent="-344487" algn="l" rtl="0">
              <a:lnSpc>
                <a:spcPct val="70000"/>
              </a:lnSpc>
              <a:spcBef>
                <a:spcPts val="0"/>
              </a:spcBef>
              <a:spcAft>
                <a:spcPts val="0"/>
              </a:spcAft>
              <a:buClr>
                <a:schemeClr val="accent1"/>
              </a:buClr>
              <a:buSzPts val="1700"/>
              <a:buFont typeface="Courier New"/>
              <a:buChar char="o"/>
            </a:pPr>
            <a:r>
              <a:rPr lang="en-US" sz="1700" b="0" i="0" u="none">
                <a:solidFill>
                  <a:srgbClr val="404040"/>
                </a:solidFill>
                <a:latin typeface="Calibri"/>
                <a:ea typeface="Calibri"/>
                <a:cs typeface="Calibri"/>
                <a:sym typeface="Calibri"/>
              </a:rPr>
              <a:t>Information and referral – VAIL specialists are knowledgeable about resources in the community and can refer consumers to the programs that can be most helpful to them.</a:t>
            </a:r>
            <a:endParaRPr/>
          </a:p>
          <a:p>
            <a:pPr marL="403225" marR="0" lvl="0" indent="-344487" algn="l" rtl="0">
              <a:lnSpc>
                <a:spcPct val="70000"/>
              </a:lnSpc>
              <a:spcBef>
                <a:spcPts val="1400"/>
              </a:spcBef>
              <a:spcAft>
                <a:spcPts val="0"/>
              </a:spcAft>
              <a:buClr>
                <a:schemeClr val="accent1"/>
              </a:buClr>
              <a:buSzPts val="1700"/>
              <a:buFont typeface="Courier New"/>
              <a:buChar char="o"/>
            </a:pPr>
            <a:r>
              <a:rPr lang="en-US" sz="1700" b="0" i="0" u="none">
                <a:solidFill>
                  <a:srgbClr val="404040"/>
                </a:solidFill>
                <a:latin typeface="Calibri"/>
                <a:ea typeface="Calibri"/>
                <a:cs typeface="Calibri"/>
                <a:sym typeface="Calibri"/>
              </a:rPr>
              <a:t>Independent living skills – VAIL specialists provide skills training in areas such as money management, time management, use of public transportation, proper use of medications, Use of assistive devices, personal and home safety, prescription assistance, personal advocacy and much more.</a:t>
            </a:r>
            <a:endParaRPr/>
          </a:p>
          <a:p>
            <a:pPr marL="403225" marR="0" lvl="0" indent="-344487" algn="l" rtl="0">
              <a:lnSpc>
                <a:spcPct val="70000"/>
              </a:lnSpc>
              <a:spcBef>
                <a:spcPts val="1400"/>
              </a:spcBef>
              <a:spcAft>
                <a:spcPts val="0"/>
              </a:spcAft>
              <a:buClr>
                <a:schemeClr val="accent1"/>
              </a:buClr>
              <a:buSzPts val="1700"/>
              <a:buFont typeface="Courier New"/>
              <a:buChar char="o"/>
            </a:pPr>
            <a:r>
              <a:rPr lang="en-US" sz="1700" b="0" i="0" u="none">
                <a:solidFill>
                  <a:srgbClr val="404040"/>
                </a:solidFill>
                <a:latin typeface="Calibri"/>
                <a:ea typeface="Calibri"/>
                <a:cs typeface="Calibri"/>
                <a:sym typeface="Calibri"/>
              </a:rPr>
              <a:t>Individual and systems advocacy – VAIL specialists help consumers stand up for their rights as individuals to live independently, and work for changes in society that would better support independent living for people with disabilities.</a:t>
            </a:r>
            <a:endParaRPr/>
          </a:p>
          <a:p>
            <a:pPr marL="403225" marR="0" lvl="0" indent="-344487" algn="l" rtl="0">
              <a:lnSpc>
                <a:spcPct val="70000"/>
              </a:lnSpc>
              <a:spcBef>
                <a:spcPts val="1400"/>
              </a:spcBef>
              <a:spcAft>
                <a:spcPts val="0"/>
              </a:spcAft>
              <a:buClr>
                <a:schemeClr val="accent1"/>
              </a:buClr>
              <a:buSzPts val="1700"/>
              <a:buFont typeface="Courier New"/>
              <a:buChar char="o"/>
            </a:pPr>
            <a:r>
              <a:rPr lang="en-US" sz="1700" b="0" i="0" u="none">
                <a:solidFill>
                  <a:srgbClr val="404040"/>
                </a:solidFill>
                <a:latin typeface="Calibri"/>
                <a:ea typeface="Calibri"/>
                <a:cs typeface="Calibri"/>
                <a:sym typeface="Calibri"/>
              </a:rPr>
              <a:t>Peer counseling – Counselors who have disabilities may share similar experiences and may better understand what barriers others with disabilities encounter.  VAIL peer counselors are prepared to assist you to make your own choices and reach your goals to live independently in your community.</a:t>
            </a:r>
            <a:endParaRPr/>
          </a:p>
          <a:p>
            <a:pPr marL="91440" marR="0" lvl="0" indent="0" algn="l" rtl="0">
              <a:lnSpc>
                <a:spcPct val="90000"/>
              </a:lnSpc>
              <a:spcBef>
                <a:spcPts val="1400"/>
              </a:spcBef>
              <a:spcAft>
                <a:spcPts val="0"/>
              </a:spcAft>
              <a:buClr>
                <a:schemeClr val="accent1"/>
              </a:buClr>
              <a:buSzPts val="1700"/>
              <a:buFont typeface="Calibri"/>
              <a:buNone/>
            </a:pPr>
            <a:endParaRPr sz="1700" b="0" i="0" u="none">
              <a:solidFill>
                <a:srgbClr val="404040"/>
              </a:solidFill>
              <a:latin typeface="Calibri"/>
              <a:ea typeface="Calibri"/>
              <a:cs typeface="Calibri"/>
              <a:sym typeface="Calibri"/>
            </a:endParaRPr>
          </a:p>
        </p:txBody>
      </p:sp>
    </p:spTree>
  </p:cSld>
  <p:clrMapOvr>
    <a:masterClrMapping/>
  </p:clrMapOvr>
  <p:transition spd="slow">
    <p:fade thruBlk="1"/>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Who Qualifies?</a:t>
            </a:r>
            <a:endParaRPr/>
          </a:p>
        </p:txBody>
      </p:sp>
      <p:sp>
        <p:nvSpPr>
          <p:cNvPr id="185" name="Google Shape;185;p25"/>
          <p:cNvSpPr txBox="1">
            <a:spLocks noGrp="1"/>
          </p:cNvSpPr>
          <p:nvPr>
            <p:ph type="body" idx="1"/>
          </p:nvPr>
        </p:nvSpPr>
        <p:spPr>
          <a:xfrm>
            <a:off x="1163850" y="1864250"/>
            <a:ext cx="7202400" cy="4022700"/>
          </a:xfrm>
          <a:prstGeom prst="rect">
            <a:avLst/>
          </a:prstGeom>
          <a:noFill/>
          <a:ln>
            <a:noFill/>
          </a:ln>
        </p:spPr>
        <p:txBody>
          <a:bodyPr spcFirstLastPara="1" wrap="square" lIns="0" tIns="45700" rIns="0" bIns="45700" anchor="t" anchorCtr="0">
            <a:noAutofit/>
          </a:bodyPr>
          <a:lstStyle/>
          <a:p>
            <a:pPr marL="511175" marR="0" lvl="0" indent="-574675" algn="l" rtl="0">
              <a:lnSpc>
                <a:spcPct val="90000"/>
              </a:lnSpc>
              <a:spcBef>
                <a:spcPts val="0"/>
              </a:spcBef>
              <a:spcAft>
                <a:spcPts val="0"/>
              </a:spcAft>
              <a:buClr>
                <a:schemeClr val="accent1"/>
              </a:buClr>
              <a:buSzPts val="3000"/>
              <a:buFont typeface="Noto Sans Symbols"/>
              <a:buChar char="❑"/>
            </a:pPr>
            <a:r>
              <a:rPr lang="en-US" sz="3000" b="0" i="0" u="none">
                <a:solidFill>
                  <a:srgbClr val="404040"/>
                </a:solidFill>
                <a:latin typeface="Calibri"/>
                <a:ea typeface="Calibri"/>
                <a:cs typeface="Calibri"/>
                <a:sym typeface="Calibri"/>
              </a:rPr>
              <a:t>Person with a disability</a:t>
            </a:r>
            <a:endParaRPr sz="3000"/>
          </a:p>
          <a:p>
            <a:pPr marL="511175" marR="0" lvl="0" indent="-574675" algn="l" rtl="0">
              <a:lnSpc>
                <a:spcPct val="90000"/>
              </a:lnSpc>
              <a:spcBef>
                <a:spcPts val="1400"/>
              </a:spcBef>
              <a:spcAft>
                <a:spcPts val="0"/>
              </a:spcAft>
              <a:buClr>
                <a:schemeClr val="accent1"/>
              </a:buClr>
              <a:buSzPts val="3000"/>
              <a:buFont typeface="Noto Sans Symbols"/>
              <a:buChar char="❑"/>
            </a:pPr>
            <a:r>
              <a:rPr lang="en-US" sz="3000" b="0" i="0" u="none">
                <a:solidFill>
                  <a:srgbClr val="404040"/>
                </a:solidFill>
                <a:latin typeface="Calibri"/>
                <a:ea typeface="Calibri"/>
                <a:cs typeface="Calibri"/>
                <a:sym typeface="Calibri"/>
              </a:rPr>
              <a:t>Any age group</a:t>
            </a:r>
            <a:endParaRPr sz="3000"/>
          </a:p>
          <a:p>
            <a:pPr marL="511175" marR="0" lvl="0" indent="-574675" algn="l" rtl="0">
              <a:lnSpc>
                <a:spcPct val="90000"/>
              </a:lnSpc>
              <a:spcBef>
                <a:spcPts val="1400"/>
              </a:spcBef>
              <a:spcAft>
                <a:spcPts val="0"/>
              </a:spcAft>
              <a:buClr>
                <a:schemeClr val="accent1"/>
              </a:buClr>
              <a:buSzPts val="3000"/>
              <a:buFont typeface="Noto Sans Symbols"/>
              <a:buChar char="❑"/>
            </a:pPr>
            <a:r>
              <a:rPr lang="en-US" sz="3000" b="0" i="0" u="none">
                <a:solidFill>
                  <a:srgbClr val="404040"/>
                </a:solidFill>
                <a:latin typeface="Calibri"/>
                <a:ea typeface="Calibri"/>
                <a:cs typeface="Calibri"/>
                <a:sym typeface="Calibri"/>
              </a:rPr>
              <a:t>Caretaker, guardian, and local representative</a:t>
            </a:r>
            <a:endParaRPr sz="3000"/>
          </a:p>
          <a:p>
            <a:pPr marL="91440" marR="0" lvl="0" indent="0" algn="l" rtl="0">
              <a:lnSpc>
                <a:spcPct val="90000"/>
              </a:lnSpc>
              <a:spcBef>
                <a:spcPts val="1400"/>
              </a:spcBef>
              <a:spcAft>
                <a:spcPts val="0"/>
              </a:spcAft>
              <a:buClr>
                <a:schemeClr val="accent1"/>
              </a:buClr>
              <a:buSzPts val="2000"/>
              <a:buFont typeface="Calibri"/>
              <a:buNone/>
            </a:pPr>
            <a:endParaRPr sz="2000" b="0" i="0" u="none">
              <a:solidFill>
                <a:srgbClr val="404040"/>
              </a:solidFill>
              <a:latin typeface="Calibri"/>
              <a:ea typeface="Calibri"/>
              <a:cs typeface="Calibri"/>
              <a:sym typeface="Calibri"/>
            </a:endParaRPr>
          </a:p>
        </p:txBody>
      </p:sp>
      <p:pic>
        <p:nvPicPr>
          <p:cNvPr id="186" name="Google Shape;186;p25"/>
          <p:cNvPicPr preferRelativeResize="0"/>
          <p:nvPr/>
        </p:nvPicPr>
        <p:blipFill>
          <a:blip r:embed="rId3">
            <a:alphaModFix/>
          </a:blip>
          <a:stretch>
            <a:fillRect/>
          </a:stretch>
        </p:blipFill>
        <p:spPr>
          <a:xfrm>
            <a:off x="4572000" y="4014950"/>
            <a:ext cx="3953850" cy="2168050"/>
          </a:xfrm>
          <a:prstGeom prst="rect">
            <a:avLst/>
          </a:prstGeom>
          <a:noFill/>
          <a:ln>
            <a:noFill/>
          </a:ln>
        </p:spPr>
      </p:pic>
    </p:spTree>
  </p:cSld>
  <p:clrMapOvr>
    <a:masterClrMapping/>
  </p:clrMapOvr>
  <p:transition spd="slow">
    <p:push/>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6"/>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Programs and services that VAIL has to offer:</a:t>
            </a:r>
            <a:endParaRPr/>
          </a:p>
        </p:txBody>
      </p:sp>
      <p:sp>
        <p:nvSpPr>
          <p:cNvPr id="192" name="Google Shape;192;p26"/>
          <p:cNvSpPr txBox="1">
            <a:spLocks noGrp="1"/>
          </p:cNvSpPr>
          <p:nvPr>
            <p:ph type="body" idx="1"/>
          </p:nvPr>
        </p:nvSpPr>
        <p:spPr>
          <a:xfrm>
            <a:off x="533850" y="1736725"/>
            <a:ext cx="8208000" cy="4635900"/>
          </a:xfrm>
          <a:prstGeom prst="rect">
            <a:avLst/>
          </a:prstGeom>
        </p:spPr>
        <p:txBody>
          <a:bodyPr spcFirstLastPara="1" wrap="square" lIns="0" tIns="45700" rIns="0" bIns="45700" anchor="t" anchorCtr="0">
            <a:noAutofit/>
          </a:bodyPr>
          <a:lstStyle/>
          <a:p>
            <a:pPr marL="800100" lvl="1" indent="-206375" algn="l" rtl="0">
              <a:lnSpc>
                <a:spcPct val="100000"/>
              </a:lnSpc>
              <a:spcBef>
                <a:spcPts val="0"/>
              </a:spcBef>
              <a:spcAft>
                <a:spcPts val="0"/>
              </a:spcAft>
              <a:buClr>
                <a:schemeClr val="accent1"/>
              </a:buClr>
              <a:buSzPts val="2200"/>
              <a:buFont typeface="Calibri"/>
              <a:buChar char="◦"/>
            </a:pPr>
            <a:r>
              <a:rPr lang="en-US">
                <a:solidFill>
                  <a:srgbClr val="404040"/>
                </a:solidFill>
              </a:rPr>
              <a:t>Mobility Management Services</a:t>
            </a:r>
            <a:endParaRPr>
              <a:solidFill>
                <a:srgbClr val="404040"/>
              </a:solidFill>
            </a:endParaRPr>
          </a:p>
          <a:p>
            <a:pPr marL="800100" lvl="1" indent="-206375" algn="l" rtl="0">
              <a:lnSpc>
                <a:spcPct val="100000"/>
              </a:lnSpc>
              <a:spcBef>
                <a:spcPts val="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Independent Living CORE services</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Deaf Services &amp; CRP job placement</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Community Living Assistance and Support Services (C.L.A.S.S)</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Technology Resources</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MS Support Group </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Independent Living Purchasing program</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Project Housing Education and Advocate Rural Texas (H.E.A.R.T)</a:t>
            </a:r>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Peer &amp; Advocacy Leadership (P.A.L.S)</a:t>
            </a:r>
            <a:endParaRPr b="0" i="0" u="none" strike="noStrike" cap="none">
              <a:solidFill>
                <a:srgbClr val="404040"/>
              </a:solidFill>
              <a:latin typeface="Calibri"/>
              <a:ea typeface="Calibri"/>
              <a:cs typeface="Calibri"/>
              <a:sym typeface="Calibri"/>
            </a:endParaRPr>
          </a:p>
          <a:p>
            <a:pPr marL="800100" lvl="1" indent="-206375" algn="l" rtl="0">
              <a:lnSpc>
                <a:spcPct val="100000"/>
              </a:lnSpc>
              <a:spcBef>
                <a:spcPts val="600"/>
              </a:spcBef>
              <a:spcAft>
                <a:spcPts val="0"/>
              </a:spcAft>
              <a:buClr>
                <a:schemeClr val="accent1"/>
              </a:buClr>
              <a:buSzPts val="2200"/>
              <a:buFont typeface="Calibri"/>
              <a:buChar char="◦"/>
            </a:pPr>
            <a:r>
              <a:rPr lang="en-US" b="0" i="0" u="none" strike="noStrike" cap="none">
                <a:solidFill>
                  <a:srgbClr val="404040"/>
                </a:solidFill>
                <a:latin typeface="Calibri"/>
                <a:ea typeface="Calibri"/>
                <a:cs typeface="Calibri"/>
                <a:sym typeface="Calibri"/>
              </a:rPr>
              <a:t>IL Virtual Program</a:t>
            </a:r>
            <a:endParaRPr b="0" i="0" u="none" strike="noStrike" cap="none">
              <a:solidFill>
                <a:srgbClr val="404040"/>
              </a:solidFill>
              <a:latin typeface="Calibri"/>
              <a:ea typeface="Calibri"/>
              <a:cs typeface="Calibri"/>
              <a:sym typeface="Calibri"/>
            </a:endParaRPr>
          </a:p>
          <a:p>
            <a:pPr marL="382587" lvl="1" indent="-182561" algn="l" rtl="0">
              <a:spcBef>
                <a:spcPts val="600"/>
              </a:spcBef>
              <a:spcAft>
                <a:spcPts val="0"/>
              </a:spcAft>
              <a:buClr>
                <a:schemeClr val="accent1"/>
              </a:buClr>
              <a:buSzPts val="1800"/>
              <a:buFont typeface="Calibri"/>
              <a:buNone/>
            </a:pPr>
            <a:endParaRPr b="0" i="0" u="none" strike="noStrike" cap="none">
              <a:solidFill>
                <a:srgbClr val="404040"/>
              </a:solidFill>
              <a:latin typeface="Calibri"/>
              <a:ea typeface="Calibri"/>
              <a:cs typeface="Calibri"/>
              <a:sym typeface="Calibri"/>
            </a:endParaRPr>
          </a:p>
          <a:p>
            <a:pPr marL="91440" lvl="0" indent="0" algn="l" rtl="0">
              <a:spcBef>
                <a:spcPts val="1600"/>
              </a:spcBef>
              <a:spcAft>
                <a:spcPts val="0"/>
              </a:spcAft>
              <a:buClr>
                <a:schemeClr val="accent1"/>
              </a:buClr>
              <a:buSzPts val="1800"/>
              <a:buFont typeface="Calibri"/>
              <a:buNone/>
            </a:pPr>
            <a:endParaRPr sz="1800" b="0" i="0" u="none" strike="noStrike" cap="none">
              <a:solidFill>
                <a:srgbClr val="404040"/>
              </a:solidFill>
              <a:latin typeface="Calibri"/>
              <a:ea typeface="Calibri"/>
              <a:cs typeface="Calibri"/>
              <a:sym typeface="Calibri"/>
            </a:endParaRPr>
          </a:p>
        </p:txBody>
      </p:sp>
    </p:spTree>
  </p:cSld>
  <p:clrMapOvr>
    <a:masterClrMapping/>
  </p:clrMapOvr>
  <p:transition spd="slow">
    <p:fade thruBlk="1"/>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Contacts at VAIL</a:t>
            </a:r>
          </a:p>
        </p:txBody>
      </p:sp>
      <p:sp>
        <p:nvSpPr>
          <p:cNvPr id="3" name="Text Placeholder 2"/>
          <p:cNvSpPr>
            <a:spLocks noGrp="1"/>
          </p:cNvSpPr>
          <p:nvPr>
            <p:ph type="body" idx="1"/>
          </p:nvPr>
        </p:nvSpPr>
        <p:spPr/>
        <p:txBody>
          <a:bodyPr/>
          <a:lstStyle/>
          <a:p>
            <a:r>
              <a:rPr lang="en-US" dirty="0"/>
              <a:t>Executive director: Susan Nelson </a:t>
            </a:r>
            <a:r>
              <a:rPr lang="en-US" dirty="0">
                <a:hlinkClick r:id="rId2"/>
              </a:rPr>
              <a:t>snelson@vailrgv.org</a:t>
            </a:r>
            <a:endParaRPr lang="en-US" dirty="0"/>
          </a:p>
          <a:p>
            <a:r>
              <a:rPr lang="en-US" dirty="0"/>
              <a:t>Program Director: Lidia Fonseca </a:t>
            </a:r>
            <a:r>
              <a:rPr lang="en-US" dirty="0">
                <a:hlinkClick r:id="rId3"/>
              </a:rPr>
              <a:t>lfonseca@vailrgv.org</a:t>
            </a:r>
            <a:endParaRPr lang="en-US" dirty="0"/>
          </a:p>
          <a:p>
            <a:r>
              <a:rPr lang="en-US" dirty="0"/>
              <a:t>Peer and Transition Services coach: Genesis Lezama </a:t>
            </a:r>
            <a:r>
              <a:rPr lang="en-US" dirty="0">
                <a:hlinkClick r:id="rId4"/>
              </a:rPr>
              <a:t>glezama@vailrgv.org</a:t>
            </a:r>
            <a:endParaRPr lang="en-US" dirty="0"/>
          </a:p>
        </p:txBody>
      </p:sp>
    </p:spTree>
    <p:extLst>
      <p:ext uri="{BB962C8B-B14F-4D97-AF65-F5344CB8AC3E}">
        <p14:creationId xmlns:p14="http://schemas.microsoft.com/office/powerpoint/2010/main" val="1932286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rPr>
              <a:t>Mobility Management Services</a:t>
            </a:r>
            <a:endParaRPr b="1"/>
          </a:p>
        </p:txBody>
      </p:sp>
      <p:sp>
        <p:nvSpPr>
          <p:cNvPr id="198" name="Google Shape;198;p27"/>
          <p:cNvSpPr txBox="1">
            <a:spLocks noGrp="1"/>
          </p:cNvSpPr>
          <p:nvPr>
            <p:ph type="body" idx="1"/>
          </p:nvPr>
        </p:nvSpPr>
        <p:spPr>
          <a:xfrm>
            <a:off x="749850" y="1736725"/>
            <a:ext cx="7616400" cy="4474200"/>
          </a:xfrm>
          <a:prstGeom prst="rect">
            <a:avLst/>
          </a:prstGeom>
          <a:noFill/>
          <a:ln>
            <a:noFill/>
          </a:ln>
        </p:spPr>
        <p:txBody>
          <a:bodyPr spcFirstLastPara="1" wrap="square" lIns="114300" tIns="45700" rIns="0" bIns="45700" anchor="t" anchorCtr="0">
            <a:noAutofit/>
          </a:bodyPr>
          <a:lstStyle/>
          <a:p>
            <a:pPr marL="0" marR="0" lvl="0" indent="0" algn="l" rtl="0">
              <a:lnSpc>
                <a:spcPct val="90000"/>
              </a:lnSpc>
              <a:spcBef>
                <a:spcPts val="0"/>
              </a:spcBef>
              <a:spcAft>
                <a:spcPts val="0"/>
              </a:spcAft>
              <a:buClr>
                <a:schemeClr val="accent1"/>
              </a:buClr>
              <a:buSzPts val="2000"/>
              <a:buNone/>
            </a:pPr>
            <a:r>
              <a:rPr lang="en-US" dirty="0">
                <a:solidFill>
                  <a:srgbClr val="404040"/>
                </a:solidFill>
              </a:rPr>
              <a:t>Our services </a:t>
            </a:r>
            <a:r>
              <a:rPr lang="en-US" sz="2000" b="0" i="0" u="none" dirty="0">
                <a:solidFill>
                  <a:srgbClr val="404040"/>
                </a:solidFill>
                <a:latin typeface="Calibri"/>
                <a:ea typeface="Calibri"/>
                <a:cs typeface="Calibri"/>
                <a:sym typeface="Calibri"/>
              </a:rPr>
              <a:t>provide mobility services for seniors and people with disabilities.</a:t>
            </a:r>
            <a:endParaRPr dirty="0"/>
          </a:p>
          <a:p>
            <a:pPr marL="0" marR="0" lvl="0" indent="0" algn="l" rtl="0">
              <a:lnSpc>
                <a:spcPct val="90000"/>
              </a:lnSpc>
              <a:spcBef>
                <a:spcPts val="1400"/>
              </a:spcBef>
              <a:spcAft>
                <a:spcPts val="0"/>
              </a:spcAft>
              <a:buClr>
                <a:schemeClr val="accent1"/>
              </a:buClr>
              <a:buSzPts val="2000"/>
              <a:buNone/>
            </a:pPr>
            <a:r>
              <a:rPr lang="en-US" sz="2000" b="0" i="0" u="none" dirty="0">
                <a:solidFill>
                  <a:srgbClr val="404040"/>
                </a:solidFill>
                <a:latin typeface="Calibri"/>
                <a:ea typeface="Calibri"/>
                <a:cs typeface="Calibri"/>
                <a:sym typeface="Calibri"/>
              </a:rPr>
              <a:t>We meet with </a:t>
            </a:r>
            <a:r>
              <a:rPr lang="en-US" dirty="0">
                <a:solidFill>
                  <a:srgbClr val="404040"/>
                </a:solidFill>
              </a:rPr>
              <a:t>the consumer to</a:t>
            </a:r>
            <a:r>
              <a:rPr lang="en-US" sz="2000" b="0" i="0" u="none" dirty="0">
                <a:solidFill>
                  <a:srgbClr val="404040"/>
                </a:solidFill>
                <a:latin typeface="Calibri"/>
                <a:ea typeface="Calibri"/>
                <a:cs typeface="Calibri"/>
                <a:sym typeface="Calibri"/>
              </a:rPr>
              <a:t> plan trips using available transit systems, and </a:t>
            </a:r>
            <a:r>
              <a:rPr lang="en-US" dirty="0">
                <a:solidFill>
                  <a:srgbClr val="404040"/>
                </a:solidFill>
              </a:rPr>
              <a:t>assist them to </a:t>
            </a:r>
            <a:r>
              <a:rPr lang="en-US" sz="2000" b="0" i="0" u="none" dirty="0">
                <a:solidFill>
                  <a:srgbClr val="404040"/>
                </a:solidFill>
                <a:latin typeface="Calibri"/>
                <a:ea typeface="Calibri"/>
                <a:cs typeface="Calibri"/>
                <a:sym typeface="Calibri"/>
              </a:rPr>
              <a:t>obtain transportation vouchers if needed from United Way.</a:t>
            </a:r>
            <a:endParaRPr dirty="0"/>
          </a:p>
          <a:p>
            <a:pPr marL="0" marR="0" lvl="0" indent="0" algn="l" rtl="0">
              <a:lnSpc>
                <a:spcPct val="90000"/>
              </a:lnSpc>
              <a:spcBef>
                <a:spcPts val="1400"/>
              </a:spcBef>
              <a:spcAft>
                <a:spcPts val="0"/>
              </a:spcAft>
              <a:buClr>
                <a:schemeClr val="accent1"/>
              </a:buClr>
              <a:buSzPts val="2000"/>
              <a:buNone/>
            </a:pPr>
            <a:r>
              <a:rPr lang="en-US" sz="2000" b="0" i="0" u="none" dirty="0">
                <a:solidFill>
                  <a:srgbClr val="404040"/>
                </a:solidFill>
                <a:latin typeface="Calibri"/>
                <a:ea typeface="Calibri"/>
                <a:cs typeface="Calibri"/>
                <a:sym typeface="Calibri"/>
              </a:rPr>
              <a:t>We are knowledgeable about all transit systems, and work to improve mobility in small urban and rural areas.</a:t>
            </a:r>
            <a:endParaRPr dirty="0"/>
          </a:p>
          <a:p>
            <a:pPr marL="0" marR="0" lvl="0" indent="0" algn="l" rtl="0">
              <a:lnSpc>
                <a:spcPct val="90000"/>
              </a:lnSpc>
              <a:spcBef>
                <a:spcPts val="1400"/>
              </a:spcBef>
              <a:spcAft>
                <a:spcPts val="0"/>
              </a:spcAft>
              <a:buClr>
                <a:schemeClr val="accent1"/>
              </a:buClr>
              <a:buSzPts val="2000"/>
              <a:buNone/>
            </a:pPr>
            <a:r>
              <a:rPr lang="en-US" sz="2000" b="0" i="0" u="none" dirty="0">
                <a:solidFill>
                  <a:srgbClr val="404040"/>
                </a:solidFill>
                <a:latin typeface="Calibri"/>
                <a:ea typeface="Calibri"/>
                <a:cs typeface="Calibri"/>
                <a:sym typeface="Calibri"/>
              </a:rPr>
              <a:t>We Serve Cameron, Willacy</a:t>
            </a:r>
            <a:r>
              <a:rPr lang="en-US" dirty="0">
                <a:solidFill>
                  <a:srgbClr val="404040"/>
                </a:solidFill>
              </a:rPr>
              <a:t>, </a:t>
            </a:r>
            <a:r>
              <a:rPr lang="en-US" sz="2000" b="0" i="0" u="none" dirty="0">
                <a:solidFill>
                  <a:srgbClr val="404040"/>
                </a:solidFill>
                <a:latin typeface="Calibri"/>
                <a:ea typeface="Calibri"/>
                <a:cs typeface="Calibri"/>
                <a:sym typeface="Calibri"/>
              </a:rPr>
              <a:t>Hidalgo and S</a:t>
            </a:r>
            <a:r>
              <a:rPr lang="en-US" dirty="0">
                <a:solidFill>
                  <a:srgbClr val="404040"/>
                </a:solidFill>
              </a:rPr>
              <a:t>tarr </a:t>
            </a:r>
            <a:r>
              <a:rPr lang="en-US" sz="2000" b="0" i="0" u="none" dirty="0">
                <a:solidFill>
                  <a:srgbClr val="404040"/>
                </a:solidFill>
                <a:latin typeface="Calibri"/>
                <a:ea typeface="Calibri"/>
                <a:cs typeface="Calibri"/>
                <a:sym typeface="Calibri"/>
              </a:rPr>
              <a:t>Counties.</a:t>
            </a:r>
            <a:endParaRPr dirty="0"/>
          </a:p>
        </p:txBody>
      </p:sp>
      <p:pic>
        <p:nvPicPr>
          <p:cNvPr id="199" name="Google Shape;199;p27"/>
          <p:cNvPicPr preferRelativeResize="0"/>
          <p:nvPr/>
        </p:nvPicPr>
        <p:blipFill>
          <a:blip r:embed="rId3">
            <a:alphaModFix/>
          </a:blip>
          <a:stretch>
            <a:fillRect/>
          </a:stretch>
        </p:blipFill>
        <p:spPr>
          <a:xfrm>
            <a:off x="605850" y="4905225"/>
            <a:ext cx="3138149" cy="1449400"/>
          </a:xfrm>
          <a:prstGeom prst="rect">
            <a:avLst/>
          </a:prstGeom>
          <a:noFill/>
          <a:ln>
            <a:noFill/>
          </a:ln>
        </p:spPr>
      </p:pic>
      <p:pic>
        <p:nvPicPr>
          <p:cNvPr id="200" name="Google Shape;200;p27"/>
          <p:cNvPicPr preferRelativeResize="0"/>
          <p:nvPr/>
        </p:nvPicPr>
        <p:blipFill>
          <a:blip r:embed="rId4">
            <a:alphaModFix/>
          </a:blip>
          <a:stretch>
            <a:fillRect/>
          </a:stretch>
        </p:blipFill>
        <p:spPr>
          <a:xfrm>
            <a:off x="749850" y="4976900"/>
            <a:ext cx="1901851" cy="13060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afterEffect">
                                  <p:stCondLst>
                                    <p:cond delay="0"/>
                                  </p:stCondLst>
                                  <p:childTnLst>
                                    <p:anim calcmode="lin" valueType="num">
                                      <p:cBhvr additive="base">
                                        <p:cTn id="6" dur="1500"/>
                                        <p:tgtEl>
                                          <p:spTgt spid="199"/>
                                        </p:tgtEl>
                                        <p:attrNameLst>
                                          <p:attrName>ppt_x</p:attrName>
                                        </p:attrNameLst>
                                      </p:cBhvr>
                                      <p:tavLst>
                                        <p:tav tm="0">
                                          <p:val>
                                            <p:strVal val="#ppt_x"/>
                                          </p:val>
                                        </p:tav>
                                        <p:tav tm="100000">
                                          <p:val>
                                            <p:strVal val="#ppt_x+1"/>
                                          </p:val>
                                        </p:tav>
                                      </p:tavLst>
                                    </p:anim>
                                    <p:set>
                                      <p:cBhvr>
                                        <p:cTn id="7" dur="1" fill="hold">
                                          <p:stCondLst>
                                            <p:cond delay="1500"/>
                                          </p:stCondLst>
                                        </p:cTn>
                                        <p:tgtEl>
                                          <p:spTgt spid="1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Independent Living Program</a:t>
            </a:r>
            <a:endParaRPr/>
          </a:p>
        </p:txBody>
      </p:sp>
      <p:sp>
        <p:nvSpPr>
          <p:cNvPr id="206" name="Google Shape;206;p28"/>
          <p:cNvSpPr txBox="1">
            <a:spLocks noGrp="1"/>
          </p:cNvSpPr>
          <p:nvPr>
            <p:ph type="body" idx="1"/>
          </p:nvPr>
        </p:nvSpPr>
        <p:spPr>
          <a:xfrm>
            <a:off x="895225" y="1736725"/>
            <a:ext cx="7398000" cy="4356000"/>
          </a:xfrm>
          <a:prstGeom prst="rect">
            <a:avLst/>
          </a:prstGeom>
          <a:noFill/>
          <a:ln>
            <a:noFill/>
          </a:ln>
        </p:spPr>
        <p:txBody>
          <a:bodyPr spcFirstLastPara="1" wrap="square" lIns="0" tIns="45700" rIns="0" bIns="45700" anchor="t" anchorCtr="0">
            <a:noAutofit/>
          </a:bodyPr>
          <a:lstStyle/>
          <a:p>
            <a:pPr marL="90487" marR="0" lvl="0" indent="-152400" algn="l" rtl="0">
              <a:lnSpc>
                <a:spcPct val="100000"/>
              </a:lnSpc>
              <a:spcBef>
                <a:spcPts val="0"/>
              </a:spcBef>
              <a:spcAft>
                <a:spcPts val="0"/>
              </a:spcAft>
              <a:buClr>
                <a:schemeClr val="accent1"/>
              </a:buClr>
              <a:buSzPts val="2400"/>
              <a:buFont typeface="Calibri"/>
              <a:buChar char=" "/>
            </a:pPr>
            <a:r>
              <a:rPr lang="en-US" sz="2400" b="0" i="0" u="none" dirty="0">
                <a:solidFill>
                  <a:srgbClr val="404040"/>
                </a:solidFill>
                <a:latin typeface="Calibri"/>
                <a:ea typeface="Calibri"/>
                <a:cs typeface="Calibri"/>
                <a:sym typeface="Calibri"/>
              </a:rPr>
              <a:t>Help consumers have more control over their lives with access to:</a:t>
            </a:r>
            <a:endParaRPr sz="2400" b="0" i="0" u="none" dirty="0">
              <a:solidFill>
                <a:srgbClr val="404040"/>
              </a:solidFill>
              <a:latin typeface="Calibri"/>
              <a:ea typeface="Calibri"/>
              <a:cs typeface="Calibri"/>
              <a:sym typeface="Calibri"/>
            </a:endParaRPr>
          </a:p>
          <a:p>
            <a:pPr marL="90487" marR="0" lvl="0" indent="-152400" algn="l" rtl="0">
              <a:lnSpc>
                <a:spcPct val="100000"/>
              </a:lnSpc>
              <a:spcBef>
                <a:spcPts val="0"/>
              </a:spcBef>
              <a:spcAft>
                <a:spcPts val="0"/>
              </a:spcAft>
              <a:buClr>
                <a:srgbClr val="404040"/>
              </a:buClr>
              <a:buSzPts val="2400"/>
              <a:buChar char=" "/>
            </a:pPr>
            <a:endParaRPr sz="2400" dirty="0">
              <a:solidFill>
                <a:srgbClr val="404040"/>
              </a:solidFill>
            </a:endParaRPr>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Information &amp; Referral Services </a:t>
            </a:r>
            <a:endParaRPr sz="2400" dirty="0"/>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Advocacy Services </a:t>
            </a:r>
            <a:endParaRPr sz="2400" dirty="0"/>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Specialized Telecommunications Assistance Program</a:t>
            </a:r>
            <a:endParaRPr sz="2400" dirty="0"/>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Medication Assistance</a:t>
            </a:r>
            <a:endParaRPr sz="2400" dirty="0"/>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Educational/Vocational </a:t>
            </a:r>
            <a:endParaRPr sz="2400" dirty="0"/>
          </a:p>
          <a:p>
            <a:pPr marL="800100" marR="0" lvl="0" indent="-552450" algn="l" rtl="0">
              <a:lnSpc>
                <a:spcPct val="100000"/>
              </a:lnSpc>
              <a:spcBef>
                <a:spcPts val="0"/>
              </a:spcBef>
              <a:spcAft>
                <a:spcPts val="0"/>
              </a:spcAft>
              <a:buClr>
                <a:schemeClr val="accent1"/>
              </a:buClr>
              <a:buSzPts val="2400"/>
              <a:buFont typeface="Arial"/>
              <a:buChar char="•"/>
            </a:pPr>
            <a:r>
              <a:rPr lang="en-US" sz="2400" b="0" i="0" u="none" dirty="0">
                <a:solidFill>
                  <a:srgbClr val="404040"/>
                </a:solidFill>
                <a:latin typeface="Calibri"/>
                <a:ea typeface="Calibri"/>
                <a:cs typeface="Calibri"/>
                <a:sym typeface="Calibri"/>
              </a:rPr>
              <a:t>Transitional Support Services</a:t>
            </a:r>
            <a:endParaRPr lang="en-US" sz="2400" dirty="0">
              <a:solidFill>
                <a:srgbClr val="404040"/>
              </a:solidFill>
            </a:endParaRPr>
          </a:p>
          <a:p>
            <a:pPr marL="800100" marR="0" lvl="0" indent="-552450" algn="l" rtl="0">
              <a:lnSpc>
                <a:spcPct val="100000"/>
              </a:lnSpc>
              <a:spcBef>
                <a:spcPts val="0"/>
              </a:spcBef>
              <a:spcAft>
                <a:spcPts val="0"/>
              </a:spcAft>
              <a:buClr>
                <a:schemeClr val="accent1"/>
              </a:buClr>
              <a:buSzPts val="2400"/>
              <a:buFont typeface="Arial"/>
              <a:buChar char="•"/>
            </a:pPr>
            <a:r>
              <a:rPr lang="en-US" sz="2400" dirty="0">
                <a:solidFill>
                  <a:srgbClr val="404040"/>
                </a:solidFill>
              </a:rPr>
              <a:t>Veteran-Supportive  Services</a:t>
            </a:r>
            <a:endParaRPr sz="2400" dirty="0">
              <a:solidFill>
                <a:srgbClr val="40404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9"/>
          <p:cNvSpPr txBox="1">
            <a:spLocks noGrp="1"/>
          </p:cNvSpPr>
          <p:nvPr>
            <p:ph type="title"/>
          </p:nvPr>
        </p:nvSpPr>
        <p:spPr>
          <a:xfrm>
            <a:off x="800100" y="308350"/>
            <a:ext cx="8253600" cy="1449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3600"/>
              <a:t>Texas Specializes Telecommunication Assistance Program (STAP)</a:t>
            </a:r>
            <a:endParaRPr sz="3600"/>
          </a:p>
        </p:txBody>
      </p:sp>
      <p:sp>
        <p:nvSpPr>
          <p:cNvPr id="213" name="Google Shape;213;p29"/>
          <p:cNvSpPr txBox="1">
            <a:spLocks noGrp="1"/>
          </p:cNvSpPr>
          <p:nvPr>
            <p:ph type="body" idx="1"/>
          </p:nvPr>
        </p:nvSpPr>
        <p:spPr>
          <a:xfrm>
            <a:off x="800100" y="1757650"/>
            <a:ext cx="7851600" cy="1843200"/>
          </a:xfrm>
          <a:prstGeom prst="rect">
            <a:avLst/>
          </a:prstGeom>
        </p:spPr>
        <p:txBody>
          <a:bodyPr spcFirstLastPara="1" wrap="square" lIns="0" tIns="45700" rIns="0" bIns="45700" anchor="t" anchorCtr="0">
            <a:noAutofit/>
          </a:bodyPr>
          <a:lstStyle/>
          <a:p>
            <a:pPr marL="171450" marR="94499" lvl="0" indent="0" algn="l" rtl="0">
              <a:spcBef>
                <a:spcPts val="1600"/>
              </a:spcBef>
              <a:spcAft>
                <a:spcPts val="0"/>
              </a:spcAft>
              <a:buNone/>
            </a:pPr>
            <a:r>
              <a:rPr lang="en-US" sz="1800" dirty="0"/>
              <a:t>STAP allows for Texas residents with disabilities to obtain access to devices for telecommunication as voucher program. STAP provides financial assistance with use of vouchers to pay for these devices.</a:t>
            </a:r>
            <a:endParaRPr sz="1800" dirty="0"/>
          </a:p>
          <a:p>
            <a:pPr marL="171450" marR="94499" lvl="0" indent="0" algn="l" rtl="0">
              <a:spcBef>
                <a:spcPts val="1600"/>
              </a:spcBef>
              <a:spcAft>
                <a:spcPts val="0"/>
              </a:spcAft>
              <a:buNone/>
            </a:pPr>
            <a:r>
              <a:rPr lang="en-US" sz="1800" dirty="0"/>
              <a:t>These devices range from voice amplifier, large button, braille, two texting, </a:t>
            </a:r>
            <a:r>
              <a:rPr lang="en-US" sz="1800" dirty="0" err="1"/>
              <a:t>bluetooth</a:t>
            </a:r>
            <a:r>
              <a:rPr lang="en-US" sz="1800" dirty="0"/>
              <a:t> compatible, pre-programed dialer, speaker phone and artificial larynx. </a:t>
            </a:r>
            <a:endParaRPr sz="1800" dirty="0"/>
          </a:p>
          <a:p>
            <a:pPr marL="171450" marR="94499" lvl="0" indent="0" algn="l" rtl="0">
              <a:spcBef>
                <a:spcPts val="1600"/>
              </a:spcBef>
              <a:spcAft>
                <a:spcPts val="0"/>
              </a:spcAft>
              <a:buNone/>
            </a:pPr>
            <a:endParaRPr sz="2400" dirty="0"/>
          </a:p>
        </p:txBody>
      </p:sp>
      <p:pic>
        <p:nvPicPr>
          <p:cNvPr id="214" name="Google Shape;214;p29"/>
          <p:cNvPicPr preferRelativeResize="0"/>
          <p:nvPr/>
        </p:nvPicPr>
        <p:blipFill>
          <a:blip r:embed="rId3">
            <a:alphaModFix/>
          </a:blip>
          <a:stretch>
            <a:fillRect/>
          </a:stretch>
        </p:blipFill>
        <p:spPr>
          <a:xfrm>
            <a:off x="4914000" y="3600850"/>
            <a:ext cx="3618004" cy="2236326"/>
          </a:xfrm>
          <a:prstGeom prst="rect">
            <a:avLst/>
          </a:prstGeom>
          <a:noFill/>
          <a:ln>
            <a:noFill/>
          </a:ln>
        </p:spPr>
      </p:pic>
      <p:sp>
        <p:nvSpPr>
          <p:cNvPr id="215" name="Google Shape;215;p29"/>
          <p:cNvSpPr txBox="1"/>
          <p:nvPr/>
        </p:nvSpPr>
        <p:spPr>
          <a:xfrm>
            <a:off x="896101" y="3383275"/>
            <a:ext cx="3903900" cy="27360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1600"/>
              </a:spcBef>
              <a:spcAft>
                <a:spcPts val="0"/>
              </a:spcAft>
              <a:buClr>
                <a:srgbClr val="000000"/>
              </a:buClr>
              <a:buSzPts val="1100"/>
              <a:buFont typeface="Arial"/>
              <a:buNone/>
              <a:tabLst/>
              <a:defRPr/>
            </a:pPr>
            <a:r>
              <a:rPr kumimoji="0" lang="en-US" sz="1800" b="0" i="0" u="none" strike="noStrike" kern="0" cap="none" spc="0" normalizeH="0" baseline="0" noProof="0" dirty="0">
                <a:ln>
                  <a:noFill/>
                </a:ln>
                <a:solidFill>
                  <a:srgbClr val="3F3F3F"/>
                </a:solidFill>
                <a:effectLst/>
                <a:uLnTx/>
                <a:uFillTx/>
                <a:latin typeface="Calibri"/>
                <a:ea typeface="Calibri"/>
                <a:cs typeface="Calibri"/>
                <a:sym typeface="Calibri"/>
              </a:rPr>
              <a:t>Another part of the program provides speech generated devices such as eye control, communication board and specialized movement control telecommunication devices. </a:t>
            </a:r>
            <a:endParaRPr kumimoji="0" sz="1800" b="0" i="0" u="none" strike="noStrike" kern="0" cap="none" spc="0" normalizeH="0" baseline="0" noProof="0" dirty="0">
              <a:ln>
                <a:noFill/>
              </a:ln>
              <a:solidFill>
                <a:srgbClr val="3F3F3F"/>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1600"/>
              </a:spcBef>
              <a:spcAft>
                <a:spcPts val="0"/>
              </a:spcAft>
              <a:buClr>
                <a:srgbClr val="000000"/>
              </a:buClr>
              <a:buSzPts val="1100"/>
              <a:buFont typeface="Arial"/>
              <a:buNone/>
              <a:tabLst/>
              <a:defRPr/>
            </a:pPr>
            <a:r>
              <a:rPr kumimoji="0" lang="en-US" sz="1800" b="0" i="0" u="none" strike="noStrike" kern="0" cap="none" spc="0" normalizeH="0" baseline="0" noProof="0" dirty="0">
                <a:ln>
                  <a:noFill/>
                </a:ln>
                <a:solidFill>
                  <a:srgbClr val="3F3F3F"/>
                </a:solidFill>
                <a:effectLst/>
                <a:uLnTx/>
                <a:uFillTx/>
                <a:latin typeface="Calibri"/>
                <a:ea typeface="Calibri"/>
                <a:cs typeface="Calibri"/>
                <a:sym typeface="Calibri"/>
              </a:rPr>
              <a:t>Consumer is allowed to replace once every 5 years and voucher per household is permitted.</a:t>
            </a:r>
            <a:r>
              <a:rPr kumimoji="0" lang="en-US" sz="2400" b="0" i="0" u="none" strike="noStrike" kern="0" cap="none" spc="0" normalizeH="0" baseline="0" noProof="0" dirty="0">
                <a:ln>
                  <a:noFill/>
                </a:ln>
                <a:solidFill>
                  <a:srgbClr val="3F3F3F"/>
                </a:solidFill>
                <a:effectLst/>
                <a:uLnTx/>
                <a:uFillTx/>
                <a:latin typeface="Calibri"/>
                <a:ea typeface="Calibri"/>
                <a:cs typeface="Calibri"/>
                <a:sym typeface="Calibri"/>
              </a:rPr>
              <a:t> </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0"/>
          <p:cNvSpPr txBox="1">
            <a:spLocks noGrp="1"/>
          </p:cNvSpPr>
          <p:nvPr>
            <p:ph type="title"/>
          </p:nvPr>
        </p:nvSpPr>
        <p:spPr>
          <a:xfrm>
            <a:off x="822325" y="287337"/>
            <a:ext cx="7543800" cy="14493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b="1"/>
              <a:t>Deaf Services	</a:t>
            </a:r>
            <a:endParaRPr b="1"/>
          </a:p>
        </p:txBody>
      </p:sp>
      <p:sp>
        <p:nvSpPr>
          <p:cNvPr id="222" name="Google Shape;222;p30"/>
          <p:cNvSpPr txBox="1">
            <a:spLocks noGrp="1"/>
          </p:cNvSpPr>
          <p:nvPr>
            <p:ph type="body" idx="1"/>
          </p:nvPr>
        </p:nvSpPr>
        <p:spPr>
          <a:xfrm>
            <a:off x="822325" y="1736625"/>
            <a:ext cx="7543800" cy="4600200"/>
          </a:xfrm>
          <a:prstGeom prst="rect">
            <a:avLst/>
          </a:prstGeom>
        </p:spPr>
        <p:txBody>
          <a:bodyPr spcFirstLastPara="1" wrap="square" lIns="0" tIns="45700" rIns="0" bIns="45700" anchor="t" anchorCtr="0">
            <a:noAutofit/>
          </a:bodyPr>
          <a:lstStyle/>
          <a:p>
            <a:pPr marL="0" lvl="0" indent="0" algn="l" rtl="0">
              <a:spcBef>
                <a:spcPts val="1600"/>
              </a:spcBef>
              <a:spcAft>
                <a:spcPts val="0"/>
              </a:spcAft>
              <a:buNone/>
            </a:pPr>
            <a:r>
              <a:rPr lang="en-US" sz="2400" dirty="0">
                <a:solidFill>
                  <a:schemeClr val="dk1"/>
                </a:solidFill>
                <a:highlight>
                  <a:schemeClr val="lt1"/>
                </a:highlight>
                <a:latin typeface="Arial"/>
                <a:ea typeface="Arial"/>
                <a:cs typeface="Arial"/>
                <a:sym typeface="Arial"/>
              </a:rPr>
              <a:t>VAIL provides many services for people who are Deaf or Hard-of Hearing. These services include:</a:t>
            </a:r>
            <a:endParaRPr sz="2400" dirty="0">
              <a:solidFill>
                <a:schemeClr val="dk1"/>
              </a:solidFill>
              <a:highlight>
                <a:schemeClr val="lt1"/>
              </a:highlight>
              <a:latin typeface="Arial"/>
              <a:ea typeface="Arial"/>
              <a:cs typeface="Arial"/>
              <a:sym typeface="Arial"/>
            </a:endParaRPr>
          </a:p>
          <a:p>
            <a:pPr marL="457200" lvl="0" indent="-381000" algn="l" rtl="0">
              <a:spcBef>
                <a:spcPts val="160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Information &amp; Referral </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Communication Access (Interpreter Service and STAP)</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Peer Counseling</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Advocacy Services - EEOC, Fair Housing, ADA and others</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Advocacy-Education (In-State Tuition Waiver)</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CRP Job Placement</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Transition Services </a:t>
            </a:r>
            <a:endParaRPr sz="2400" dirty="0">
              <a:solidFill>
                <a:schemeClr val="dk1"/>
              </a:solidFill>
              <a:highlight>
                <a:schemeClr val="lt1"/>
              </a:highlight>
              <a:latin typeface="Arial"/>
              <a:ea typeface="Arial"/>
              <a:cs typeface="Arial"/>
              <a:sym typeface="Arial"/>
            </a:endParaRPr>
          </a:p>
          <a:p>
            <a:pPr marL="457200" lvl="0" indent="-381000" algn="l" rtl="0">
              <a:spcBef>
                <a:spcPts val="0"/>
              </a:spcBef>
              <a:spcAft>
                <a:spcPts val="0"/>
              </a:spcAft>
              <a:buClr>
                <a:schemeClr val="dk1"/>
              </a:buClr>
              <a:buSzPts val="2400"/>
              <a:buFont typeface="Arial"/>
              <a:buChar char="●"/>
            </a:pPr>
            <a:r>
              <a:rPr lang="en-US" sz="2400" dirty="0">
                <a:solidFill>
                  <a:schemeClr val="dk1"/>
                </a:solidFill>
                <a:highlight>
                  <a:schemeClr val="lt1"/>
                </a:highlight>
                <a:latin typeface="Arial"/>
                <a:ea typeface="Arial"/>
                <a:cs typeface="Arial"/>
                <a:sym typeface="Arial"/>
              </a:rPr>
              <a:t>Recreational Social events. </a:t>
            </a:r>
            <a:endParaRPr sz="2400" dirty="0">
              <a:solidFill>
                <a:schemeClr val="dk1"/>
              </a:solidFill>
              <a:highlight>
                <a:schemeClr val="lt1"/>
              </a:highlight>
              <a:latin typeface="Arial"/>
              <a:ea typeface="Arial"/>
              <a:cs typeface="Arial"/>
              <a:sym typeface="Arial"/>
            </a:endParaRPr>
          </a:p>
          <a:p>
            <a:pPr marL="0" lvl="0" indent="0" algn="l" rtl="0">
              <a:spcBef>
                <a:spcPts val="1600"/>
              </a:spcBef>
              <a:spcAft>
                <a:spcPts val="0"/>
              </a:spcAft>
              <a:buNone/>
            </a:pPr>
            <a:endParaRPr sz="1200" dirty="0">
              <a:solidFill>
                <a:schemeClr val="dk1"/>
              </a:solidFill>
              <a:highlight>
                <a:srgbClr val="EFEFEF"/>
              </a:highlight>
              <a:latin typeface="Arial"/>
              <a:ea typeface="Arial"/>
              <a:cs typeface="Arial"/>
              <a:sym typeface="Arial"/>
            </a:endParaRPr>
          </a:p>
          <a:p>
            <a:pPr marL="0" lvl="0" indent="0" algn="l" rtl="0">
              <a:spcBef>
                <a:spcPts val="1600"/>
              </a:spcBef>
              <a:spcAft>
                <a:spcPts val="0"/>
              </a:spcAft>
              <a:buNone/>
            </a:pPr>
            <a:endParaRPr sz="1200" dirty="0">
              <a:solidFill>
                <a:schemeClr val="dk1"/>
              </a:solidFill>
              <a:highlight>
                <a:srgbClr val="EFEFEF"/>
              </a:highlight>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1"/>
          <p:cNvSpPr txBox="1"/>
          <p:nvPr/>
        </p:nvSpPr>
        <p:spPr>
          <a:xfrm>
            <a:off x="533400" y="228600"/>
            <a:ext cx="8458200" cy="147796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8" name="Google Shape;228;p31"/>
          <p:cNvSpPr txBox="1">
            <a:spLocks noGrp="1"/>
          </p:cNvSpPr>
          <p:nvPr>
            <p:ph type="title"/>
          </p:nvPr>
        </p:nvSpPr>
        <p:spPr>
          <a:xfrm>
            <a:off x="914400" y="838200"/>
            <a:ext cx="8229600" cy="8685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300"/>
              <a:buFont typeface="Calibri"/>
              <a:buNone/>
            </a:pPr>
            <a:r>
              <a:rPr lang="en-US" sz="4300" b="1" i="0" u="none">
                <a:solidFill>
                  <a:srgbClr val="404040"/>
                </a:solidFill>
                <a:latin typeface="Calibri"/>
                <a:ea typeface="Calibri"/>
                <a:cs typeface="Calibri"/>
                <a:sym typeface="Calibri"/>
              </a:rPr>
              <a:t>CRP PROGRAM</a:t>
            </a:r>
            <a:endParaRPr/>
          </a:p>
        </p:txBody>
      </p:sp>
      <p:sp>
        <p:nvSpPr>
          <p:cNvPr id="229" name="Google Shape;229;p31"/>
          <p:cNvSpPr txBox="1">
            <a:spLocks noGrp="1"/>
          </p:cNvSpPr>
          <p:nvPr>
            <p:ph type="body" idx="1"/>
          </p:nvPr>
        </p:nvSpPr>
        <p:spPr>
          <a:xfrm>
            <a:off x="914400" y="1846262"/>
            <a:ext cx="6934200" cy="4022725"/>
          </a:xfrm>
          <a:prstGeom prst="rect">
            <a:avLst/>
          </a:prstGeom>
          <a:noFill/>
          <a:ln>
            <a:noFill/>
          </a:ln>
        </p:spPr>
        <p:txBody>
          <a:bodyPr spcFirstLastPara="1" wrap="square" lIns="0" tIns="45700" rIns="0" bIns="45700" anchor="t" anchorCtr="0">
            <a:noAutofit/>
          </a:bodyPr>
          <a:lstStyle/>
          <a:p>
            <a:pPr marL="0" marR="0" lvl="0" indent="0" algn="l" rtl="0">
              <a:lnSpc>
                <a:spcPct val="90000"/>
              </a:lnSpc>
              <a:spcBef>
                <a:spcPts val="0"/>
              </a:spcBef>
              <a:spcAft>
                <a:spcPts val="0"/>
              </a:spcAft>
              <a:buClr>
                <a:schemeClr val="accent1"/>
              </a:buClr>
              <a:buSzPts val="2000"/>
              <a:buFont typeface="Calibri"/>
              <a:buNone/>
            </a:pPr>
            <a:r>
              <a:rPr lang="en-US" sz="2400" b="0" i="0" u="none">
                <a:solidFill>
                  <a:srgbClr val="404040"/>
                </a:solidFill>
                <a:latin typeface="Calibri"/>
                <a:ea typeface="Calibri"/>
                <a:cs typeface="Calibri"/>
                <a:sym typeface="Calibri"/>
              </a:rPr>
              <a:t>Placing people with disabilities in competitive employment</a:t>
            </a:r>
            <a:endParaRPr sz="2400" b="0" i="0" u="none">
              <a:solidFill>
                <a:srgbClr val="404040"/>
              </a:solidFill>
              <a:latin typeface="Calibri"/>
              <a:ea typeface="Calibri"/>
              <a:cs typeface="Calibri"/>
              <a:sym typeface="Calibri"/>
            </a:endParaRPr>
          </a:p>
          <a:p>
            <a:pPr marL="0" marR="0" lvl="0" indent="247650" algn="l" rtl="0">
              <a:lnSpc>
                <a:spcPct val="100000"/>
              </a:lnSpc>
              <a:spcBef>
                <a:spcPts val="20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Job Placement</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Job Coaching</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Job Coach for the Deaf</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Vocational Adjustment Training</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Vocational Adjustment Training for the Deaf</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Personal Social Adjustment Training</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Personal Social Adjustment Training for the Deaf</a:t>
            </a:r>
            <a:endParaRPr sz="2400"/>
          </a:p>
          <a:p>
            <a:pPr marL="0" marR="0" lvl="0" indent="247650" algn="l" rtl="0">
              <a:lnSpc>
                <a:spcPct val="100000"/>
              </a:lnSpc>
              <a:spcBef>
                <a:spcPts val="0"/>
              </a:spcBef>
              <a:spcAft>
                <a:spcPts val="0"/>
              </a:spcAft>
              <a:buClr>
                <a:schemeClr val="accent1"/>
              </a:buClr>
              <a:buSzPts val="2400"/>
              <a:buFont typeface="Noto Sans Symbols"/>
              <a:buChar char="▪"/>
            </a:pPr>
            <a:r>
              <a:rPr lang="en-US" sz="2400" b="0" i="0" u="none">
                <a:solidFill>
                  <a:srgbClr val="404040"/>
                </a:solidFill>
                <a:latin typeface="Calibri"/>
                <a:ea typeface="Calibri"/>
                <a:cs typeface="Calibri"/>
                <a:sym typeface="Calibri"/>
              </a:rPr>
              <a:t>Supported Employment Services</a:t>
            </a:r>
            <a:endParaRPr sz="2400"/>
          </a:p>
          <a:p>
            <a:pPr marL="91440" marR="0" lvl="0" indent="0" algn="l" rtl="0">
              <a:lnSpc>
                <a:spcPct val="90000"/>
              </a:lnSpc>
              <a:spcBef>
                <a:spcPts val="1200"/>
              </a:spcBef>
              <a:spcAft>
                <a:spcPts val="0"/>
              </a:spcAft>
              <a:buClr>
                <a:schemeClr val="accent1"/>
              </a:buClr>
              <a:buSzPts val="2000"/>
              <a:buFont typeface="Calibri"/>
              <a:buNone/>
            </a:pPr>
            <a:endParaRPr sz="2000" b="0" i="0" u="none">
              <a:solidFill>
                <a:srgbClr val="40404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20" y="0"/>
            <a:ext cx="8513180" cy="1417638"/>
          </a:xfrm>
        </p:spPr>
        <p:txBody>
          <a:bodyPr>
            <a:noAutofit/>
          </a:bodyPr>
          <a:lstStyle/>
          <a:p>
            <a:r>
              <a:rPr lang="en-US" sz="3600" b="1" dirty="0">
                <a:solidFill>
                  <a:schemeClr val="tx2">
                    <a:lumMod val="75000"/>
                  </a:schemeClr>
                </a:solidFill>
                <a:latin typeface="Times New Roman" panose="02020603050405020304" pitchFamily="18" charset="0"/>
                <a:cs typeface="Times New Roman" panose="02020603050405020304" pitchFamily="18" charset="0"/>
              </a:rPr>
              <a:t>How are we assisting?</a:t>
            </a:r>
          </a:p>
        </p:txBody>
      </p:sp>
      <p:sp>
        <p:nvSpPr>
          <p:cNvPr id="3" name="Content Placeholder 2"/>
          <p:cNvSpPr>
            <a:spLocks noGrp="1"/>
          </p:cNvSpPr>
          <p:nvPr>
            <p:ph idx="1"/>
          </p:nvPr>
        </p:nvSpPr>
        <p:spPr>
          <a:xfrm>
            <a:off x="457200" y="1600200"/>
            <a:ext cx="8229600" cy="4684853"/>
          </a:xfrm>
        </p:spPr>
        <p:txBody>
          <a:bodyPr>
            <a:normAutofit/>
          </a:bodyPr>
          <a:lstStyle/>
          <a:p>
            <a:pPr marL="0" indent="0" algn="ctr">
              <a:buNone/>
            </a:pPr>
            <a:r>
              <a:rPr lang="en-US" sz="2800" dirty="0">
                <a:solidFill>
                  <a:schemeClr val="tx2">
                    <a:lumMod val="75000"/>
                  </a:schemeClr>
                </a:solidFill>
                <a:latin typeface="Times New Roman" panose="02020603050405020304" pitchFamily="18" charset="0"/>
                <a:cs typeface="Times New Roman" panose="02020603050405020304" pitchFamily="18" charset="0"/>
              </a:rPr>
              <a:t>We are providing alternative methods of services to assist our customers and employers during this time through remote assistance via phone, email, and even live chat on our website www.wfsolutions.org</a:t>
            </a:r>
          </a:p>
          <a:p>
            <a:pPr algn="ctr">
              <a:buFont typeface="Wingdings" pitchFamily="2" charset="2"/>
              <a:buNone/>
            </a:pPr>
            <a:endParaRPr lang="en-US" sz="2600" dirty="0">
              <a:solidFill>
                <a:schemeClr val="tx2">
                  <a:lumMod val="75000"/>
                </a:schemeClr>
              </a:solidFill>
              <a:latin typeface="Times New Roman" panose="02020603050405020304" pitchFamily="18" charset="0"/>
              <a:cs typeface="Times New Roman" panose="02020603050405020304" pitchFamily="18" charset="0"/>
            </a:endParaRPr>
          </a:p>
          <a:p>
            <a:pPr marL="53975" algn="ctr">
              <a:buFont typeface="Wingdings" pitchFamily="2" charset="2"/>
              <a:buNone/>
              <a:tabLst>
                <a:tab pos="8912225" algn="l"/>
              </a:tabLst>
            </a:pPr>
            <a:endParaRPr lang="en-US" sz="28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7" name="Picture 2" descr="Image may contain: text">
            <a:extLst>
              <a:ext uri="{FF2B5EF4-FFF2-40B4-BE49-F238E27FC236}">
                <a16:creationId xmlns:a16="http://schemas.microsoft.com/office/drawing/2014/main" id="{0F163B28-9BDA-4266-8DB8-05E74C172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614" y="3662554"/>
            <a:ext cx="3349191" cy="2805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7203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2"/>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000"/>
              <a:buFont typeface="Calibri"/>
              <a:buNone/>
            </a:pPr>
            <a:r>
              <a:rPr lang="en-US" sz="4000" b="1" i="0" u="none">
                <a:solidFill>
                  <a:srgbClr val="404040"/>
                </a:solidFill>
                <a:latin typeface="Calibri"/>
                <a:ea typeface="Calibri"/>
                <a:cs typeface="Calibri"/>
                <a:sym typeface="Calibri"/>
              </a:rPr>
              <a:t>Community Living Assistance Support Services (C.L.A.S.S.)</a:t>
            </a:r>
            <a:endParaRPr/>
          </a:p>
        </p:txBody>
      </p:sp>
      <p:sp>
        <p:nvSpPr>
          <p:cNvPr id="235" name="Google Shape;235;p32"/>
          <p:cNvSpPr txBox="1">
            <a:spLocks noGrp="1"/>
          </p:cNvSpPr>
          <p:nvPr>
            <p:ph type="body" idx="4294967295"/>
          </p:nvPr>
        </p:nvSpPr>
        <p:spPr>
          <a:xfrm>
            <a:off x="714075" y="1736800"/>
            <a:ext cx="3858000" cy="4283100"/>
          </a:xfrm>
          <a:prstGeom prst="rect">
            <a:avLst/>
          </a:prstGeom>
          <a:noFill/>
          <a:ln>
            <a:noFill/>
          </a:ln>
        </p:spPr>
        <p:txBody>
          <a:bodyPr spcFirstLastPara="1" wrap="square" lIns="0" tIns="45700" rIns="0" bIns="45700" anchor="t" anchorCtr="0">
            <a:noAutofit/>
          </a:bodyPr>
          <a:lstStyle/>
          <a:p>
            <a:pPr marL="90487" marR="0" lvl="0" indent="-152400" algn="l" rtl="0">
              <a:lnSpc>
                <a:spcPct val="90000"/>
              </a:lnSpc>
              <a:spcBef>
                <a:spcPts val="0"/>
              </a:spcBef>
              <a:spcAft>
                <a:spcPts val="0"/>
              </a:spcAft>
              <a:buClr>
                <a:schemeClr val="accent1"/>
              </a:buClr>
              <a:buSzPts val="2400"/>
              <a:buFont typeface="Calibri"/>
              <a:buChar char=" "/>
            </a:pPr>
            <a:r>
              <a:rPr lang="en-US" sz="2400" b="0" i="0" u="none" dirty="0">
                <a:solidFill>
                  <a:srgbClr val="404040"/>
                </a:solidFill>
                <a:latin typeface="Calibri"/>
                <a:ea typeface="Calibri"/>
                <a:cs typeface="Calibri"/>
                <a:sym typeface="Calibri"/>
              </a:rPr>
              <a:t>Who Qualifies?</a:t>
            </a:r>
            <a:endParaRPr sz="2400" dirty="0"/>
          </a:p>
          <a:p>
            <a:pPr marL="200025" marR="0" lvl="1" indent="0" algn="l" rtl="0">
              <a:lnSpc>
                <a:spcPct val="90000"/>
              </a:lnSpc>
              <a:spcBef>
                <a:spcPts val="400"/>
              </a:spcBef>
              <a:spcAft>
                <a:spcPts val="0"/>
              </a:spcAft>
              <a:buClr>
                <a:schemeClr val="accent1"/>
              </a:buClr>
              <a:buSzPts val="1800"/>
              <a:buFont typeface="Calibri"/>
              <a:buNone/>
            </a:pPr>
            <a:r>
              <a:rPr lang="en-US" sz="2400" b="0" i="0" u="none" strike="noStrike" cap="none" dirty="0">
                <a:solidFill>
                  <a:srgbClr val="404040"/>
                </a:solidFill>
                <a:latin typeface="Calibri"/>
                <a:ea typeface="Calibri"/>
                <a:cs typeface="Calibri"/>
                <a:sym typeface="Calibri"/>
              </a:rPr>
              <a:t>People who </a:t>
            </a:r>
            <a:r>
              <a:rPr lang="en-US" sz="2400" dirty="0">
                <a:solidFill>
                  <a:srgbClr val="404040"/>
                </a:solidFill>
              </a:rPr>
              <a:t>have a developmental disability</a:t>
            </a:r>
            <a:r>
              <a:rPr lang="en-US" sz="2400" b="0" i="0" u="none" strike="noStrike" cap="none" dirty="0">
                <a:solidFill>
                  <a:srgbClr val="404040"/>
                </a:solidFill>
                <a:latin typeface="Calibri"/>
                <a:ea typeface="Calibri"/>
                <a:cs typeface="Calibri"/>
                <a:sym typeface="Calibri"/>
              </a:rPr>
              <a:t> before age 22</a:t>
            </a:r>
            <a:endParaRPr sz="2400" dirty="0"/>
          </a:p>
          <a:p>
            <a:pPr marL="200025" marR="0" lvl="1" indent="0" algn="l" rtl="0">
              <a:lnSpc>
                <a:spcPct val="90000"/>
              </a:lnSpc>
              <a:spcBef>
                <a:spcPts val="600"/>
              </a:spcBef>
              <a:spcAft>
                <a:spcPts val="0"/>
              </a:spcAft>
              <a:buClr>
                <a:schemeClr val="accent1"/>
              </a:buClr>
              <a:buSzPts val="1800"/>
              <a:buFont typeface="Calibri"/>
              <a:buNone/>
            </a:pPr>
            <a:r>
              <a:rPr lang="en-US" sz="2400" b="0" i="0" u="none" strike="noStrike" cap="none" dirty="0">
                <a:solidFill>
                  <a:srgbClr val="404040"/>
                </a:solidFill>
                <a:latin typeface="Calibri"/>
                <a:ea typeface="Calibri"/>
                <a:cs typeface="Calibri"/>
                <a:sym typeface="Calibri"/>
              </a:rPr>
              <a:t>Disability may be due to a variety of conditions including:</a:t>
            </a:r>
            <a:endParaRPr sz="2400" dirty="0"/>
          </a:p>
          <a:p>
            <a:pPr marL="566737" marR="0" lvl="2" indent="-220662" algn="l" rtl="0">
              <a:lnSpc>
                <a:spcPct val="90000"/>
              </a:lnSpc>
              <a:spcBef>
                <a:spcPts val="600"/>
              </a:spcBef>
              <a:spcAft>
                <a:spcPts val="0"/>
              </a:spcAft>
              <a:buClr>
                <a:schemeClr val="accent1"/>
              </a:buClr>
              <a:buSzPts val="2400"/>
              <a:buFont typeface="Calibri"/>
              <a:buChar char="◦"/>
            </a:pPr>
            <a:r>
              <a:rPr lang="en-US" sz="2400" b="0" i="0" u="none" strike="noStrike" cap="none" dirty="0">
                <a:solidFill>
                  <a:srgbClr val="404040"/>
                </a:solidFill>
                <a:latin typeface="Calibri"/>
                <a:ea typeface="Calibri"/>
                <a:cs typeface="Calibri"/>
                <a:sym typeface="Calibri"/>
              </a:rPr>
              <a:t>Cerebral Palsy</a:t>
            </a:r>
            <a:endParaRPr sz="2400" dirty="0"/>
          </a:p>
          <a:p>
            <a:pPr marL="566737" marR="0" lvl="2" indent="-220662" algn="l" rtl="0">
              <a:lnSpc>
                <a:spcPct val="90000"/>
              </a:lnSpc>
              <a:spcBef>
                <a:spcPts val="600"/>
              </a:spcBef>
              <a:spcAft>
                <a:spcPts val="0"/>
              </a:spcAft>
              <a:buClr>
                <a:schemeClr val="accent1"/>
              </a:buClr>
              <a:buSzPts val="2400"/>
              <a:buFont typeface="Calibri"/>
              <a:buChar char="◦"/>
            </a:pPr>
            <a:r>
              <a:rPr lang="en-US" sz="2400" b="0" i="0" u="none" strike="noStrike" cap="none" dirty="0">
                <a:solidFill>
                  <a:srgbClr val="404040"/>
                </a:solidFill>
                <a:latin typeface="Calibri"/>
                <a:ea typeface="Calibri"/>
                <a:cs typeface="Calibri"/>
                <a:sym typeface="Calibri"/>
              </a:rPr>
              <a:t>Muscular Dystrophy</a:t>
            </a:r>
            <a:endParaRPr sz="2400" dirty="0"/>
          </a:p>
          <a:p>
            <a:pPr marL="566737" marR="0" lvl="2" indent="-220662" algn="l" rtl="0">
              <a:lnSpc>
                <a:spcPct val="90000"/>
              </a:lnSpc>
              <a:spcBef>
                <a:spcPts val="600"/>
              </a:spcBef>
              <a:spcAft>
                <a:spcPts val="0"/>
              </a:spcAft>
              <a:buClr>
                <a:schemeClr val="accent1"/>
              </a:buClr>
              <a:buSzPts val="2400"/>
              <a:buFont typeface="Calibri"/>
              <a:buChar char="◦"/>
            </a:pPr>
            <a:r>
              <a:rPr lang="en-US" sz="2400" b="0" i="0" u="none" strike="noStrike" cap="none" dirty="0">
                <a:solidFill>
                  <a:srgbClr val="404040"/>
                </a:solidFill>
                <a:latin typeface="Calibri"/>
                <a:ea typeface="Calibri"/>
                <a:cs typeface="Calibri"/>
                <a:sym typeface="Calibri"/>
              </a:rPr>
              <a:t>Spina Bifida</a:t>
            </a:r>
            <a:endParaRPr sz="2400" dirty="0"/>
          </a:p>
          <a:p>
            <a:pPr marL="566737" marR="0" lvl="2" indent="-220662" algn="l" rtl="0">
              <a:lnSpc>
                <a:spcPct val="90000"/>
              </a:lnSpc>
              <a:spcBef>
                <a:spcPts val="600"/>
              </a:spcBef>
              <a:spcAft>
                <a:spcPts val="0"/>
              </a:spcAft>
              <a:buClr>
                <a:schemeClr val="accent1"/>
              </a:buClr>
              <a:buSzPts val="2400"/>
              <a:buFont typeface="Calibri"/>
              <a:buChar char="◦"/>
            </a:pPr>
            <a:r>
              <a:rPr lang="en-US" sz="2400" b="0" i="0" u="none" strike="noStrike" cap="none" dirty="0">
                <a:solidFill>
                  <a:srgbClr val="404040"/>
                </a:solidFill>
                <a:latin typeface="Calibri"/>
                <a:ea typeface="Calibri"/>
                <a:cs typeface="Calibri"/>
                <a:sym typeface="Calibri"/>
              </a:rPr>
              <a:t>Epilepsy</a:t>
            </a:r>
            <a:endParaRPr sz="2400" dirty="0"/>
          </a:p>
          <a:p>
            <a:pPr marL="566737" marR="0" lvl="2" indent="-220662" algn="l" rtl="0">
              <a:lnSpc>
                <a:spcPct val="90000"/>
              </a:lnSpc>
              <a:spcBef>
                <a:spcPts val="600"/>
              </a:spcBef>
              <a:spcAft>
                <a:spcPts val="0"/>
              </a:spcAft>
              <a:buClr>
                <a:schemeClr val="accent1"/>
              </a:buClr>
              <a:buSzPts val="2400"/>
              <a:buFont typeface="Calibri"/>
              <a:buChar char="◦"/>
            </a:pPr>
            <a:r>
              <a:rPr lang="en-US" sz="2400" b="0" i="0" u="none" strike="noStrike" cap="none" dirty="0">
                <a:solidFill>
                  <a:srgbClr val="404040"/>
                </a:solidFill>
                <a:latin typeface="Calibri"/>
                <a:ea typeface="Calibri"/>
                <a:cs typeface="Calibri"/>
                <a:sym typeface="Calibri"/>
              </a:rPr>
              <a:t>Head Injury</a:t>
            </a:r>
            <a:endParaRPr sz="2400" dirty="0"/>
          </a:p>
        </p:txBody>
      </p:sp>
      <p:sp>
        <p:nvSpPr>
          <p:cNvPr id="236" name="Google Shape;236;p32"/>
          <p:cNvSpPr txBox="1"/>
          <p:nvPr/>
        </p:nvSpPr>
        <p:spPr>
          <a:xfrm>
            <a:off x="4447875" y="1827225"/>
            <a:ext cx="4564500" cy="4102200"/>
          </a:xfrm>
          <a:prstGeom prst="rect">
            <a:avLst/>
          </a:prstGeom>
          <a:noFill/>
          <a:ln>
            <a:noFill/>
          </a:ln>
        </p:spPr>
        <p:txBody>
          <a:bodyPr spcFirstLastPara="1" wrap="square" lIns="91425" tIns="45700" rIns="91425" bIns="45700" anchor="t" anchorCtr="0">
            <a:noAutofit/>
          </a:bodyPr>
          <a:lstStyle/>
          <a:p>
            <a:pPr marL="200025" marR="0" lvl="1" indent="0" algn="l" defTabSz="914400" rtl="0" eaLnBrk="1" fontAlgn="auto" latinLnBrk="0" hangingPunct="1">
              <a:lnSpc>
                <a:spcPct val="90000"/>
              </a:lnSpc>
              <a:spcBef>
                <a:spcPts val="0"/>
              </a:spcBef>
              <a:spcAft>
                <a:spcPts val="0"/>
              </a:spcAft>
              <a:buClr>
                <a:srgbClr val="404040"/>
              </a:buClr>
              <a:buSzPts val="1800"/>
              <a:buFont typeface="Calibri"/>
              <a:buNone/>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Participants must be limited in at least 3 of the following life activities:</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Learning</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Mobility</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Self-Care</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Language</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Self-Direction</a:t>
            </a:r>
            <a:endParaRPr kumimoji="0" sz="2400" b="0" i="0" u="none" strike="noStrike" kern="0" cap="none" spc="0" normalizeH="0" baseline="0" noProof="0">
              <a:ln>
                <a:noFill/>
              </a:ln>
              <a:solidFill>
                <a:srgbClr val="000000"/>
              </a:solidFill>
              <a:effectLst/>
              <a:uLnTx/>
              <a:uFillTx/>
              <a:latin typeface="Arial"/>
              <a:cs typeface="Arial"/>
              <a:sym typeface="Arial"/>
            </a:endParaRPr>
          </a:p>
          <a:p>
            <a:pPr marL="200025" marR="0" lvl="1" indent="-152400" algn="l" defTabSz="914400" rtl="0" eaLnBrk="1" fontAlgn="auto" latinLnBrk="0" hangingPunct="1">
              <a:lnSpc>
                <a:spcPct val="90000"/>
              </a:lnSpc>
              <a:spcBef>
                <a:spcPts val="600"/>
              </a:spcBef>
              <a:spcAft>
                <a:spcPts val="0"/>
              </a:spcAft>
              <a:buClr>
                <a:srgbClr val="E48312"/>
              </a:buClr>
              <a:buSzPts val="2400"/>
              <a:buFont typeface="Calibri"/>
              <a:buChar char="◦"/>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Independent Living</a:t>
            </a:r>
            <a:endParaRPr kumimoji="0" sz="2400" b="0" i="0" u="none" strike="noStrike" kern="0" cap="none" spc="0" normalizeH="0" baseline="0" noProof="0">
              <a:ln>
                <a:noFill/>
              </a:ln>
              <a:solidFill>
                <a:srgbClr val="404040"/>
              </a:solidFill>
              <a:effectLst/>
              <a:uLnTx/>
              <a:uFillTx/>
              <a:latin typeface="Calibri"/>
              <a:ea typeface="Calibri"/>
              <a:cs typeface="Calibri"/>
              <a:sym typeface="Calibri"/>
            </a:endParaRPr>
          </a:p>
          <a:p>
            <a:pPr marL="0" marR="0" lvl="1" indent="0" algn="l" defTabSz="914400" rtl="0" eaLnBrk="1" fontAlgn="auto" latinLnBrk="0" hangingPunct="1">
              <a:lnSpc>
                <a:spcPct val="90000"/>
              </a:lnSpc>
              <a:spcBef>
                <a:spcPts val="600"/>
              </a:spcBef>
              <a:spcAft>
                <a:spcPts val="0"/>
              </a:spcAft>
              <a:buClr>
                <a:srgbClr val="404040"/>
              </a:buClr>
              <a:buSzPts val="1800"/>
              <a:buFont typeface="Calibri"/>
              <a:buNone/>
              <a:tabLst/>
              <a:defRPr/>
            </a:pPr>
            <a:r>
              <a:rPr kumimoji="0" lang="en-US" sz="2400" b="0" i="0" u="none" strike="noStrike" kern="0" cap="none" spc="0" normalizeH="0" baseline="0" noProof="0">
                <a:ln>
                  <a:noFill/>
                </a:ln>
                <a:solidFill>
                  <a:srgbClr val="404040"/>
                </a:solidFill>
                <a:effectLst/>
                <a:uLnTx/>
                <a:uFillTx/>
                <a:latin typeface="Calibri"/>
                <a:ea typeface="Calibri"/>
                <a:cs typeface="Calibri"/>
                <a:sym typeface="Calibri"/>
              </a:rPr>
              <a:t>*Participants must be receiving SSI OR related Medicaid Coverage.  </a:t>
            </a:r>
            <a:endParaRPr kumimoji="0" sz="2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ransition spd="slow">
    <p:fade thruBlk="1"/>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3"/>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AT Demo Lab</a:t>
            </a:r>
            <a:endParaRPr/>
          </a:p>
        </p:txBody>
      </p:sp>
      <p:sp>
        <p:nvSpPr>
          <p:cNvPr id="242" name="Google Shape;242;p33"/>
          <p:cNvSpPr txBox="1">
            <a:spLocks noGrp="1"/>
          </p:cNvSpPr>
          <p:nvPr>
            <p:ph type="body" idx="4294967295"/>
          </p:nvPr>
        </p:nvSpPr>
        <p:spPr>
          <a:xfrm>
            <a:off x="929850" y="1736725"/>
            <a:ext cx="7436400" cy="4122000"/>
          </a:xfrm>
          <a:prstGeom prst="rect">
            <a:avLst/>
          </a:prstGeom>
          <a:noFill/>
          <a:ln>
            <a:noFill/>
          </a:ln>
        </p:spPr>
        <p:txBody>
          <a:bodyPr spcFirstLastPara="1" wrap="square" lIns="0" tIns="45700" rIns="0" bIns="45700" anchor="t" anchorCtr="0">
            <a:noAutofit/>
          </a:bodyPr>
          <a:lstStyle/>
          <a:p>
            <a:pPr marL="90487" marR="0" lvl="0" indent="-90487" algn="l" rtl="0">
              <a:lnSpc>
                <a:spcPct val="90000"/>
              </a:lnSpc>
              <a:spcBef>
                <a:spcPts val="0"/>
              </a:spcBef>
              <a:spcAft>
                <a:spcPts val="0"/>
              </a:spcAft>
              <a:buClr>
                <a:schemeClr val="accent1"/>
              </a:buClr>
              <a:buSzPts val="2000"/>
              <a:buFont typeface="Calibri"/>
              <a:buNone/>
            </a:pPr>
            <a:r>
              <a:rPr lang="en-US" sz="2400" b="0" i="0" u="none">
                <a:solidFill>
                  <a:srgbClr val="404040"/>
                </a:solidFill>
                <a:latin typeface="Calibri"/>
                <a:ea typeface="Calibri"/>
                <a:cs typeface="Calibri"/>
                <a:sym typeface="Calibri"/>
              </a:rPr>
              <a:t>The University of Texas Technology Access Project has provided VAIL with</a:t>
            </a:r>
            <a:endParaRPr sz="2400"/>
          </a:p>
          <a:p>
            <a:pPr marL="382587" marR="0" lvl="1" indent="-220661" algn="l" rtl="0">
              <a:lnSpc>
                <a:spcPct val="90000"/>
              </a:lnSpc>
              <a:spcBef>
                <a:spcPts val="400"/>
              </a:spcBef>
              <a:spcAft>
                <a:spcPts val="0"/>
              </a:spcAft>
              <a:buClr>
                <a:schemeClr val="accent1"/>
              </a:buClr>
              <a:buSzPts val="2400"/>
              <a:buFont typeface="Calibri"/>
              <a:buChar char="◦"/>
            </a:pPr>
            <a:r>
              <a:rPr lang="en-US" sz="2400" b="0" i="0" u="none" strike="noStrike" cap="none">
                <a:solidFill>
                  <a:srgbClr val="404040"/>
                </a:solidFill>
                <a:latin typeface="Calibri"/>
                <a:ea typeface="Calibri"/>
                <a:cs typeface="Calibri"/>
                <a:sym typeface="Calibri"/>
              </a:rPr>
              <a:t>Modified laptops that have software for individuals who have a visual, speech or mobility impairment.</a:t>
            </a:r>
            <a:endParaRPr sz="2400"/>
          </a:p>
          <a:p>
            <a:pPr marL="382587" marR="0" lvl="1" indent="-220661" algn="l" rtl="0">
              <a:lnSpc>
                <a:spcPct val="90000"/>
              </a:lnSpc>
              <a:spcBef>
                <a:spcPts val="600"/>
              </a:spcBef>
              <a:spcAft>
                <a:spcPts val="0"/>
              </a:spcAft>
              <a:buClr>
                <a:schemeClr val="accent1"/>
              </a:buClr>
              <a:buSzPts val="2400"/>
              <a:buFont typeface="Calibri"/>
              <a:buChar char="◦"/>
            </a:pPr>
            <a:r>
              <a:rPr lang="en-US" sz="2400" b="0" i="0" u="none" strike="noStrike" cap="none">
                <a:solidFill>
                  <a:srgbClr val="404040"/>
                </a:solidFill>
                <a:latin typeface="Calibri"/>
                <a:ea typeface="Calibri"/>
                <a:cs typeface="Calibri"/>
                <a:sym typeface="Calibri"/>
              </a:rPr>
              <a:t>Hands On Demonstrations are provided on using the assistive and adaptive technology.</a:t>
            </a:r>
            <a:endParaRPr sz="2400"/>
          </a:p>
          <a:p>
            <a:pPr marL="91440" marR="0" lvl="0" indent="0" algn="l" rtl="0">
              <a:lnSpc>
                <a:spcPct val="90000"/>
              </a:lnSpc>
              <a:spcBef>
                <a:spcPts val="1600"/>
              </a:spcBef>
              <a:spcAft>
                <a:spcPts val="0"/>
              </a:spcAft>
              <a:buClr>
                <a:schemeClr val="accent1"/>
              </a:buClr>
              <a:buSzPts val="1800"/>
              <a:buFont typeface="Calibri"/>
              <a:buNone/>
            </a:pPr>
            <a:endParaRPr sz="1800" b="0" i="0" u="none" strike="noStrike" cap="none">
              <a:solidFill>
                <a:srgbClr val="404040"/>
              </a:solidFill>
              <a:latin typeface="Calibri"/>
              <a:ea typeface="Calibri"/>
              <a:cs typeface="Calibri"/>
              <a:sym typeface="Calibri"/>
            </a:endParaRPr>
          </a:p>
        </p:txBody>
      </p:sp>
      <p:pic>
        <p:nvPicPr>
          <p:cNvPr id="243" name="Google Shape;243;p33"/>
          <p:cNvPicPr preferRelativeResize="0"/>
          <p:nvPr/>
        </p:nvPicPr>
        <p:blipFill>
          <a:blip r:embed="rId3">
            <a:alphaModFix/>
          </a:blip>
          <a:stretch>
            <a:fillRect/>
          </a:stretch>
        </p:blipFill>
        <p:spPr>
          <a:xfrm>
            <a:off x="6077850" y="4196600"/>
            <a:ext cx="2288401" cy="1662125"/>
          </a:xfrm>
          <a:prstGeom prst="rect">
            <a:avLst/>
          </a:prstGeom>
          <a:noFill/>
          <a:ln>
            <a:noFill/>
          </a:ln>
        </p:spPr>
      </p:pic>
      <p:pic>
        <p:nvPicPr>
          <p:cNvPr id="244" name="Google Shape;244;p33"/>
          <p:cNvPicPr preferRelativeResize="0"/>
          <p:nvPr/>
        </p:nvPicPr>
        <p:blipFill>
          <a:blip r:embed="rId4">
            <a:alphaModFix/>
          </a:blip>
          <a:stretch>
            <a:fillRect/>
          </a:stretch>
        </p:blipFill>
        <p:spPr>
          <a:xfrm>
            <a:off x="3576662" y="4196599"/>
            <a:ext cx="2501186" cy="1662128"/>
          </a:xfrm>
          <a:prstGeom prst="rect">
            <a:avLst/>
          </a:prstGeom>
          <a:noFill/>
          <a:ln>
            <a:noFill/>
          </a:ln>
        </p:spPr>
      </p:pic>
      <p:pic>
        <p:nvPicPr>
          <p:cNvPr id="245" name="Google Shape;245;p33"/>
          <p:cNvPicPr preferRelativeResize="0"/>
          <p:nvPr/>
        </p:nvPicPr>
        <p:blipFill>
          <a:blip r:embed="rId5">
            <a:alphaModFix/>
          </a:blip>
          <a:stretch>
            <a:fillRect/>
          </a:stretch>
        </p:blipFill>
        <p:spPr>
          <a:xfrm>
            <a:off x="929850" y="4196600"/>
            <a:ext cx="2646802" cy="1662125"/>
          </a:xfrm>
          <a:prstGeom prst="rect">
            <a:avLst/>
          </a:prstGeom>
          <a:noFill/>
          <a:ln>
            <a:noFill/>
          </a:ln>
        </p:spPr>
      </p:pic>
    </p:spTree>
  </p:cSld>
  <p:clrMapOvr>
    <a:masterClrMapping/>
  </p:clrMapOvr>
  <p:transition spd="slow">
    <p:fade thruBlk="1"/>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4"/>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dirty="0">
                <a:solidFill>
                  <a:srgbClr val="404040"/>
                </a:solidFill>
                <a:latin typeface="Calibri"/>
                <a:ea typeface="Calibri"/>
                <a:cs typeface="Calibri"/>
                <a:sym typeface="Calibri"/>
              </a:rPr>
              <a:t>MS Support Group</a:t>
            </a:r>
            <a:endParaRPr dirty="0"/>
          </a:p>
        </p:txBody>
      </p:sp>
      <p:sp>
        <p:nvSpPr>
          <p:cNvPr id="251" name="Google Shape;251;p34"/>
          <p:cNvSpPr txBox="1"/>
          <p:nvPr/>
        </p:nvSpPr>
        <p:spPr>
          <a:xfrm>
            <a:off x="822325" y="1905000"/>
            <a:ext cx="6645275" cy="2032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404040"/>
              </a:buClr>
              <a:buSzPts val="2000"/>
              <a:buFont typeface="Calibri"/>
              <a:buNone/>
              <a:tabLst/>
              <a:defRPr/>
            </a:pPr>
            <a:r>
              <a:rPr kumimoji="0" lang="en-US" sz="2000" b="0" i="0" u="none" strike="noStrike" kern="0" cap="none" spc="0" normalizeH="0" baseline="0" noProof="0">
                <a:ln>
                  <a:noFill/>
                </a:ln>
                <a:solidFill>
                  <a:srgbClr val="404040"/>
                </a:solidFill>
                <a:effectLst/>
                <a:uLnTx/>
                <a:uFillTx/>
                <a:latin typeface="Calibri"/>
                <a:ea typeface="Calibri"/>
                <a:cs typeface="Calibri"/>
                <a:sym typeface="Calibri"/>
              </a:rPr>
              <a:t>Meet others living with multiple sclerosis (MS)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71550" marR="0" lvl="0" indent="-342900" algn="l" defTabSz="914400" rtl="0" eaLnBrk="1" fontAlgn="auto" latinLnBrk="0" hangingPunct="1">
              <a:lnSpc>
                <a:spcPct val="90000"/>
              </a:lnSpc>
              <a:spcBef>
                <a:spcPts val="0"/>
              </a:spcBef>
              <a:spcAft>
                <a:spcPts val="0"/>
              </a:spcAft>
              <a:buClr>
                <a:srgbClr val="000000"/>
              </a:buClr>
              <a:buSzPts val="2000"/>
              <a:buFont typeface="Calibri"/>
              <a:buNone/>
              <a:tabLst/>
              <a:defRPr/>
            </a:pPr>
            <a:endParaRPr kumimoji="0" sz="2000" b="0" i="0" u="none" strike="noStrike" kern="0" cap="none" spc="0" normalizeH="0" baseline="0" noProof="0">
              <a:ln>
                <a:noFill/>
              </a:ln>
              <a:solidFill>
                <a:srgbClr val="404040"/>
              </a:solidFill>
              <a:effectLst/>
              <a:uLnTx/>
              <a:uFillTx/>
              <a:latin typeface="Calibri"/>
              <a:ea typeface="Calibri"/>
              <a:cs typeface="Calibri"/>
              <a:sym typeface="Calibri"/>
            </a:endParaRPr>
          </a:p>
          <a:p>
            <a:pPr marL="971550" marR="0" lvl="0" indent="-469900" algn="l" defTabSz="914400" rtl="0" eaLnBrk="1" fontAlgn="auto" latinLnBrk="0" hangingPunct="1">
              <a:lnSpc>
                <a:spcPct val="90000"/>
              </a:lnSpc>
              <a:spcBef>
                <a:spcPts val="0"/>
              </a:spcBef>
              <a:spcAft>
                <a:spcPts val="0"/>
              </a:spcAft>
              <a:buClr>
                <a:srgbClr val="E48312"/>
              </a:buClr>
              <a:buSzPts val="2000"/>
              <a:buFont typeface="Arial"/>
              <a:buChar char="•"/>
              <a:tabLst/>
              <a:defRPr/>
            </a:pPr>
            <a:r>
              <a:rPr kumimoji="0" lang="en-US" sz="2000" b="0" i="0" u="none" strike="noStrike" kern="0" cap="none" spc="0" normalizeH="0" baseline="0" noProof="0">
                <a:ln>
                  <a:noFill/>
                </a:ln>
                <a:solidFill>
                  <a:srgbClr val="404040"/>
                </a:solidFill>
                <a:effectLst/>
                <a:uLnTx/>
                <a:uFillTx/>
                <a:latin typeface="Calibri"/>
                <a:ea typeface="Calibri"/>
                <a:cs typeface="Calibri"/>
                <a:sym typeface="Calibri"/>
              </a:rPr>
              <a:t>Join us in discussions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71550" marR="0" lvl="0" indent="-469900" algn="l" defTabSz="914400" rtl="0" eaLnBrk="1" fontAlgn="auto" latinLnBrk="0" hangingPunct="1">
              <a:lnSpc>
                <a:spcPct val="90000"/>
              </a:lnSpc>
              <a:spcBef>
                <a:spcPts val="0"/>
              </a:spcBef>
              <a:spcAft>
                <a:spcPts val="0"/>
              </a:spcAft>
              <a:buClr>
                <a:srgbClr val="E48312"/>
              </a:buClr>
              <a:buSzPts val="2000"/>
              <a:buFont typeface="Arial"/>
              <a:buChar char="•"/>
              <a:tabLst/>
              <a:defRPr/>
            </a:pPr>
            <a:r>
              <a:rPr kumimoji="0" lang="en-US" sz="2000" b="0" i="0" u="none" strike="noStrike" kern="0" cap="none" spc="0" normalizeH="0" baseline="0" noProof="0">
                <a:ln>
                  <a:noFill/>
                </a:ln>
                <a:solidFill>
                  <a:srgbClr val="404040"/>
                </a:solidFill>
                <a:effectLst/>
                <a:uLnTx/>
                <a:uFillTx/>
                <a:latin typeface="Calibri"/>
                <a:ea typeface="Calibri"/>
                <a:cs typeface="Calibri"/>
                <a:sym typeface="Calibri"/>
              </a:rPr>
              <a:t>listen to guest speakers and socialize.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71550" marR="0" lvl="0" indent="-469900" algn="l" defTabSz="914400" rtl="0" eaLnBrk="1" fontAlgn="auto" latinLnBrk="0" hangingPunct="1">
              <a:lnSpc>
                <a:spcPct val="90000"/>
              </a:lnSpc>
              <a:spcBef>
                <a:spcPts val="0"/>
              </a:spcBef>
              <a:spcAft>
                <a:spcPts val="0"/>
              </a:spcAft>
              <a:buClr>
                <a:srgbClr val="E48312"/>
              </a:buClr>
              <a:buSzPts val="2000"/>
              <a:buFont typeface="Arial"/>
              <a:buChar char="•"/>
              <a:tabLst/>
              <a:defRPr/>
            </a:pPr>
            <a:r>
              <a:rPr kumimoji="0" lang="en-US" sz="2000" b="0" i="0" u="none" strike="noStrike" kern="0" cap="none" spc="0" normalizeH="0" baseline="0" noProof="0">
                <a:ln>
                  <a:noFill/>
                </a:ln>
                <a:solidFill>
                  <a:srgbClr val="404040"/>
                </a:solidFill>
                <a:effectLst/>
                <a:uLnTx/>
                <a:uFillTx/>
                <a:latin typeface="Calibri"/>
                <a:ea typeface="Calibri"/>
                <a:cs typeface="Calibri"/>
                <a:sym typeface="Calibri"/>
              </a:rPr>
              <a:t>Share your tips on maintaining an active, healthy and fulfilling life with MS.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404040"/>
              </a:solidFill>
              <a:effectLst/>
              <a:uLnTx/>
              <a:uFillTx/>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5"/>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Independent Living Purchasing program </a:t>
            </a:r>
            <a:endParaRPr/>
          </a:p>
        </p:txBody>
      </p:sp>
      <p:sp>
        <p:nvSpPr>
          <p:cNvPr id="257" name="Google Shape;257;p35"/>
          <p:cNvSpPr txBox="1"/>
          <p:nvPr/>
        </p:nvSpPr>
        <p:spPr>
          <a:xfrm>
            <a:off x="822325" y="1736725"/>
            <a:ext cx="7331075" cy="147796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404040"/>
              </a:buClr>
              <a:buSzPts val="1800"/>
              <a:buFont typeface="Calibri"/>
              <a:buNone/>
              <a:tabLst/>
              <a:defRPr/>
            </a:pPr>
            <a:r>
              <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rPr>
              <a:t>If you qualify, VAIL’s new ILS Outsourcing program can help pay for items that can facilitate your ability to live independently. To qualify, you must be present in Texas and have a significant disability.</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rPr>
              <a:t>Examples of some of these items include: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258" name="Google Shape;258;p35"/>
          <p:cNvGraphicFramePr/>
          <p:nvPr/>
        </p:nvGraphicFramePr>
        <p:xfrm>
          <a:off x="838200" y="3170237"/>
          <a:ext cx="7772400" cy="2560940"/>
        </p:xfrm>
        <a:graphic>
          <a:graphicData uri="http://schemas.openxmlformats.org/drawingml/2006/table">
            <a:tbl>
              <a:tblPr>
                <a:noFill/>
              </a:tblPr>
              <a:tblGrid>
                <a:gridCol w="3851275">
                  <a:extLst>
                    <a:ext uri="{9D8B030D-6E8A-4147-A177-3AD203B41FA5}">
                      <a16:colId xmlns:a16="http://schemas.microsoft.com/office/drawing/2014/main" val="20000"/>
                    </a:ext>
                  </a:extLst>
                </a:gridCol>
                <a:gridCol w="3921125">
                  <a:extLst>
                    <a:ext uri="{9D8B030D-6E8A-4147-A177-3AD203B41FA5}">
                      <a16:colId xmlns:a16="http://schemas.microsoft.com/office/drawing/2014/main" val="20001"/>
                    </a:ext>
                  </a:extLst>
                </a:gridCol>
              </a:tblGrid>
              <a:tr h="3714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Mobility Aids (Wheelchairs, Walkers, etc.</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Assistive technology (reading pen, etc,)</a:t>
                      </a:r>
                      <a:endParaRPr/>
                    </a:p>
                  </a:txBody>
                  <a:tcPr marL="91450" marR="91450" marT="45725" marB="45725"/>
                </a:tc>
                <a:extLst>
                  <a:ext uri="{0D108BD9-81ED-4DB2-BD59-A6C34878D82A}">
                    <a16:rowId xmlns:a16="http://schemas.microsoft.com/office/drawing/2014/main" val="10000"/>
                  </a:ext>
                </a:extLst>
              </a:tr>
              <a:tr h="3714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Ramps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Grab bars</a:t>
                      </a:r>
                      <a:endParaRPr/>
                    </a:p>
                  </a:txBody>
                  <a:tcPr marL="91450" marR="91450" marT="45725" marB="45725"/>
                </a:tc>
                <a:extLst>
                  <a:ext uri="{0D108BD9-81ED-4DB2-BD59-A6C34878D82A}">
                    <a16:rowId xmlns:a16="http://schemas.microsoft.com/office/drawing/2014/main" val="10001"/>
                  </a:ext>
                </a:extLst>
              </a:tr>
              <a:tr h="3698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Hearing Aids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Counseling </a:t>
                      </a:r>
                      <a:endParaRPr/>
                    </a:p>
                  </a:txBody>
                  <a:tcPr marL="91450" marR="91450" marT="45725" marB="45725"/>
                </a:tc>
                <a:extLst>
                  <a:ext uri="{0D108BD9-81ED-4DB2-BD59-A6C34878D82A}">
                    <a16:rowId xmlns:a16="http://schemas.microsoft.com/office/drawing/2014/main" val="10002"/>
                  </a:ext>
                </a:extLst>
              </a:tr>
              <a:tr h="3714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Diabetes Education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Vision Services</a:t>
                      </a:r>
                      <a:endParaRPr/>
                    </a:p>
                  </a:txBody>
                  <a:tcPr marL="91450" marR="91450" marT="45725" marB="45725"/>
                </a:tc>
                <a:extLst>
                  <a:ext uri="{0D108BD9-81ED-4DB2-BD59-A6C34878D82A}">
                    <a16:rowId xmlns:a16="http://schemas.microsoft.com/office/drawing/2014/main" val="10003"/>
                  </a:ext>
                </a:extLst>
              </a:tr>
              <a:tr h="3698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Interpreting </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Physical, Occupation &amp; Speech Therapies</a:t>
                      </a:r>
                      <a:endParaRPr/>
                    </a:p>
                  </a:txBody>
                  <a:tcPr marL="91450" marR="91450" marT="45725" marB="45725"/>
                </a:tc>
                <a:extLst>
                  <a:ext uri="{0D108BD9-81ED-4DB2-BD59-A6C34878D82A}">
                    <a16:rowId xmlns:a16="http://schemas.microsoft.com/office/drawing/2014/main" val="10004"/>
                  </a:ext>
                </a:extLst>
              </a:tr>
              <a:tr h="334600">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Recliner lifts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Minor home modifications</a:t>
                      </a:r>
                      <a:endParaRPr/>
                    </a:p>
                  </a:txBody>
                  <a:tcPr marL="91450" marR="91450" marT="45725" marB="45725"/>
                </a:tc>
                <a:extLst>
                  <a:ext uri="{0D108BD9-81ED-4DB2-BD59-A6C34878D82A}">
                    <a16:rowId xmlns:a16="http://schemas.microsoft.com/office/drawing/2014/main" val="10005"/>
                  </a:ext>
                </a:extLst>
              </a:tr>
              <a:tr h="371475">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Vehicle modifications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And much more!</a:t>
                      </a:r>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6"/>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Project HEART</a:t>
            </a:r>
            <a:endParaRPr/>
          </a:p>
        </p:txBody>
      </p:sp>
      <p:sp>
        <p:nvSpPr>
          <p:cNvPr id="264" name="Google Shape;264;p36"/>
          <p:cNvSpPr txBox="1">
            <a:spLocks noGrp="1"/>
          </p:cNvSpPr>
          <p:nvPr>
            <p:ph type="body" idx="1"/>
          </p:nvPr>
        </p:nvSpPr>
        <p:spPr>
          <a:xfrm>
            <a:off x="531950" y="2016750"/>
            <a:ext cx="8002800" cy="4356000"/>
          </a:xfrm>
          <a:prstGeom prst="rect">
            <a:avLst/>
          </a:prstGeom>
          <a:noFill/>
          <a:ln>
            <a:noFill/>
          </a:ln>
        </p:spPr>
        <p:txBody>
          <a:bodyPr spcFirstLastPara="1" wrap="square" lIns="0" tIns="45700" rIns="0" bIns="45700" anchor="t" anchorCtr="0">
            <a:noAutofit/>
          </a:bodyPr>
          <a:lstStyle/>
          <a:p>
            <a:pPr marL="91440" marR="0" lvl="0" indent="0" algn="l" rtl="0">
              <a:lnSpc>
                <a:spcPct val="90000"/>
              </a:lnSpc>
              <a:spcBef>
                <a:spcPts val="0"/>
              </a:spcBef>
              <a:spcAft>
                <a:spcPts val="0"/>
              </a:spcAft>
              <a:buClr>
                <a:schemeClr val="accent1"/>
              </a:buClr>
              <a:buSzPts val="2000"/>
              <a:buFont typeface="Calibri"/>
              <a:buNone/>
            </a:pPr>
            <a:r>
              <a:rPr lang="en-US" dirty="0"/>
              <a:t>Assistance transition individual from institution back into the community with Coast Bend Center of Independent Living </a:t>
            </a:r>
            <a:endParaRPr sz="2000" dirty="0">
              <a:solidFill>
                <a:srgbClr val="3F3F3F"/>
              </a:solidFill>
              <a:latin typeface="Calibri"/>
              <a:ea typeface="Calibri"/>
              <a:cs typeface="Calibri"/>
              <a:sym typeface="Calibri"/>
            </a:endParaRPr>
          </a:p>
        </p:txBody>
      </p:sp>
      <p:sp>
        <p:nvSpPr>
          <p:cNvPr id="4" name="Rectangle 3"/>
          <p:cNvSpPr/>
          <p:nvPr/>
        </p:nvSpPr>
        <p:spPr>
          <a:xfrm>
            <a:off x="314172" y="2962939"/>
            <a:ext cx="8560106" cy="28931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555555"/>
                </a:solidFill>
                <a:effectLst/>
                <a:uLnTx/>
                <a:uFillTx/>
                <a:latin typeface="Open Sans"/>
                <a:cs typeface="Arial"/>
                <a:sym typeface="Arial"/>
              </a:rPr>
              <a:t>Housing Education and Advocacy for Rural Texans (HEART)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555555"/>
                </a:solidFill>
                <a:effectLst/>
                <a:uLnTx/>
                <a:uFillTx/>
                <a:latin typeface="Verdana" panose="020B0604030504040204" pitchFamily="34" charset="0"/>
                <a:cs typeface="Arial"/>
                <a:sym typeface="Arial"/>
              </a:rPr>
              <a:t>Effective July 1, 2018, Texas SILC accepted an award from TCDD and started the HEART project. HEART, in collaboration with Centers for Independent Living VAIL and DIA, will increase advocacy for people with disabilities and increase access to integrated, affordable, and accessible housing within the community of their choice. Specifically, Project HEART will achieve this goal by sponsoring the following activities:</a:t>
            </a: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555555"/>
                </a:solidFill>
                <a:effectLst/>
                <a:uLnTx/>
                <a:uFillTx/>
                <a:latin typeface="Verdana" panose="020B0604030504040204" pitchFamily="34" charset="0"/>
                <a:cs typeface="Arial"/>
                <a:sym typeface="Arial"/>
              </a:rPr>
              <a:t>Creating systems change by increasing the number of people with developmental disabilities on housing boards, commissions, advisory committees, and other planning bodies;</a:t>
            </a: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555555"/>
                </a:solidFill>
                <a:effectLst/>
                <a:uLnTx/>
                <a:uFillTx/>
                <a:latin typeface="Verdana" panose="020B0604030504040204" pitchFamily="34" charset="0"/>
                <a:cs typeface="Arial"/>
                <a:sym typeface="Arial"/>
              </a:rPr>
              <a:t>Providing leadership and advocacy training that increase the skills of people with and without developmental disabilities; and</a:t>
            </a: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n-US" sz="1400" b="0" i="0" u="none" strike="noStrike" kern="0" cap="none" spc="0" normalizeH="0" baseline="0" noProof="0" dirty="0">
                <a:ln>
                  <a:noFill/>
                </a:ln>
                <a:solidFill>
                  <a:srgbClr val="555555"/>
                </a:solidFill>
                <a:effectLst/>
                <a:uLnTx/>
                <a:uFillTx/>
                <a:latin typeface="Verdana" panose="020B0604030504040204" pitchFamily="34" charset="0"/>
                <a:cs typeface="Arial"/>
                <a:sym typeface="Arial"/>
              </a:rPr>
              <a:t>Developing housing coalitions created to increase the number of housing opportunities for people with developmental disabilities.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8"/>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IL Virtual Program</a:t>
            </a:r>
            <a:endParaRPr/>
          </a:p>
        </p:txBody>
      </p:sp>
      <p:sp>
        <p:nvSpPr>
          <p:cNvPr id="278" name="Google Shape;278;p38"/>
          <p:cNvSpPr txBox="1">
            <a:spLocks noGrp="1"/>
          </p:cNvSpPr>
          <p:nvPr>
            <p:ph type="body" idx="1"/>
          </p:nvPr>
        </p:nvSpPr>
        <p:spPr>
          <a:xfrm>
            <a:off x="531950" y="2016750"/>
            <a:ext cx="8002800" cy="4356000"/>
          </a:xfrm>
          <a:prstGeom prst="rect">
            <a:avLst/>
          </a:prstGeom>
          <a:noFill/>
          <a:ln>
            <a:noFill/>
          </a:ln>
        </p:spPr>
        <p:txBody>
          <a:bodyPr spcFirstLastPara="1" wrap="square" lIns="0" tIns="45700" rIns="0" bIns="45700" anchor="t" anchorCtr="0">
            <a:noAutofit/>
          </a:bodyPr>
          <a:lstStyle/>
          <a:p>
            <a:pPr marL="91440" marR="0" lvl="0" indent="0" algn="l" rtl="0">
              <a:lnSpc>
                <a:spcPct val="90000"/>
              </a:lnSpc>
              <a:spcBef>
                <a:spcPts val="0"/>
              </a:spcBef>
              <a:spcAft>
                <a:spcPts val="0"/>
              </a:spcAft>
              <a:buClr>
                <a:schemeClr val="accent1"/>
              </a:buClr>
              <a:buSzPts val="2000"/>
              <a:buFont typeface="Calibri"/>
              <a:buNone/>
            </a:pPr>
            <a:r>
              <a:rPr lang="en-US"/>
              <a:t>Gabi Bridges and Mario Martinez </a:t>
            </a:r>
            <a:endParaRPr/>
          </a:p>
          <a:p>
            <a:pPr marL="91440" marR="0" lvl="0" indent="0" algn="l" rtl="0">
              <a:lnSpc>
                <a:spcPct val="90000"/>
              </a:lnSpc>
              <a:spcBef>
                <a:spcPts val="0"/>
              </a:spcBef>
              <a:spcAft>
                <a:spcPts val="0"/>
              </a:spcAft>
              <a:buClr>
                <a:schemeClr val="accent1"/>
              </a:buClr>
              <a:buSzPts val="2000"/>
              <a:buFont typeface="Calibri"/>
              <a:buNone/>
            </a:pPr>
            <a:r>
              <a:rPr lang="en-US" u="sng">
                <a:solidFill>
                  <a:schemeClr val="hlink"/>
                </a:solidFill>
                <a:hlinkClick r:id="rId3"/>
              </a:rPr>
              <a:t>mbridges@vailrgv.org</a:t>
            </a:r>
            <a:r>
              <a:rPr lang="en-US"/>
              <a:t> </a:t>
            </a:r>
            <a:endParaRPr/>
          </a:p>
          <a:p>
            <a:pPr marL="91440" marR="0" lvl="0" indent="0" algn="l" rtl="0">
              <a:lnSpc>
                <a:spcPct val="90000"/>
              </a:lnSpc>
              <a:spcBef>
                <a:spcPts val="0"/>
              </a:spcBef>
              <a:spcAft>
                <a:spcPts val="0"/>
              </a:spcAft>
              <a:buClr>
                <a:schemeClr val="accent1"/>
              </a:buClr>
              <a:buSzPts val="2000"/>
              <a:buFont typeface="Calibri"/>
              <a:buNone/>
            </a:pPr>
            <a:r>
              <a:rPr lang="en-US" u="sng">
                <a:solidFill>
                  <a:schemeClr val="hlink"/>
                </a:solidFill>
                <a:hlinkClick r:id="rId4"/>
              </a:rPr>
              <a:t>mmartinez@vailrgv.org</a:t>
            </a:r>
            <a:endParaRPr/>
          </a:p>
          <a:p>
            <a:pPr marL="91440" marR="0" lvl="0" indent="0" algn="l" rtl="0">
              <a:lnSpc>
                <a:spcPct val="90000"/>
              </a:lnSpc>
              <a:spcBef>
                <a:spcPts val="0"/>
              </a:spcBef>
              <a:spcAft>
                <a:spcPts val="0"/>
              </a:spcAft>
              <a:buClr>
                <a:schemeClr val="accent1"/>
              </a:buClr>
              <a:buSzPts val="2000"/>
              <a:buFont typeface="Calibri"/>
              <a:buNone/>
            </a:pP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7"/>
          <p:cNvSpPr txBox="1">
            <a:spLocks noGrp="1"/>
          </p:cNvSpPr>
          <p:nvPr>
            <p:ph type="title"/>
          </p:nvPr>
        </p:nvSpPr>
        <p:spPr>
          <a:xfrm>
            <a:off x="822325" y="287337"/>
            <a:ext cx="7543800" cy="14493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PAL</a:t>
            </a:r>
            <a:r>
              <a:rPr lang="en-US" b="1">
                <a:solidFill>
                  <a:srgbClr val="404040"/>
                </a:solidFill>
              </a:rPr>
              <a:t> Program - </a:t>
            </a:r>
            <a:r>
              <a:rPr lang="en-US" sz="2400">
                <a:solidFill>
                  <a:srgbClr val="191B0E"/>
                </a:solidFill>
                <a:latin typeface="Arial"/>
                <a:ea typeface="Arial"/>
                <a:cs typeface="Arial"/>
                <a:sym typeface="Arial"/>
              </a:rPr>
              <a:t>Peer Advocacy and Leadership </a:t>
            </a:r>
            <a:endParaRPr b="1">
              <a:solidFill>
                <a:srgbClr val="404040"/>
              </a:solidFill>
            </a:endParaRPr>
          </a:p>
        </p:txBody>
      </p:sp>
      <p:sp>
        <p:nvSpPr>
          <p:cNvPr id="270" name="Google Shape;270;p37"/>
          <p:cNvSpPr txBox="1">
            <a:spLocks noGrp="1"/>
          </p:cNvSpPr>
          <p:nvPr>
            <p:ph type="body" idx="1"/>
          </p:nvPr>
        </p:nvSpPr>
        <p:spPr>
          <a:xfrm>
            <a:off x="800100" y="1846262"/>
            <a:ext cx="7543800" cy="4022700"/>
          </a:xfrm>
          <a:prstGeom prst="rect">
            <a:avLst/>
          </a:prstGeom>
          <a:noFill/>
          <a:ln>
            <a:noFill/>
          </a:ln>
        </p:spPr>
        <p:txBody>
          <a:bodyPr spcFirstLastPara="1" wrap="square" lIns="0" tIns="45700" rIns="0" bIns="45700" anchor="t" anchorCtr="0">
            <a:noAutofit/>
          </a:bodyPr>
          <a:lstStyle/>
          <a:p>
            <a:pPr marL="0" lvl="0" indent="0" algn="l" rtl="0">
              <a:lnSpc>
                <a:spcPct val="94000"/>
              </a:lnSpc>
              <a:spcBef>
                <a:spcPts val="1000"/>
              </a:spcBef>
              <a:spcAft>
                <a:spcPts val="0"/>
              </a:spcAft>
              <a:buClr>
                <a:schemeClr val="dk1"/>
              </a:buClr>
              <a:buSzPts val="1100"/>
              <a:buFont typeface="Arial"/>
              <a:buNone/>
            </a:pPr>
            <a:r>
              <a:rPr lang="en-US">
                <a:solidFill>
                  <a:schemeClr val="dk1"/>
                </a:solidFill>
                <a:latin typeface="Arial"/>
                <a:ea typeface="Arial"/>
                <a:cs typeface="Arial"/>
                <a:sym typeface="Arial"/>
              </a:rPr>
              <a:t>■</a:t>
            </a:r>
            <a:r>
              <a:rPr lang="en-US" sz="1800">
                <a:solidFill>
                  <a:schemeClr val="dk1"/>
                </a:solidFill>
                <a:latin typeface="Arial"/>
                <a:ea typeface="Arial"/>
                <a:cs typeface="Arial"/>
                <a:sym typeface="Arial"/>
              </a:rPr>
              <a:t> </a:t>
            </a:r>
            <a:r>
              <a:rPr lang="en-US" sz="1800">
                <a:solidFill>
                  <a:srgbClr val="191B0E"/>
                </a:solidFill>
                <a:latin typeface="Arial"/>
                <a:ea typeface="Arial"/>
                <a:cs typeface="Arial"/>
                <a:sym typeface="Arial"/>
              </a:rPr>
              <a:t>Project PAL is an initiative by Texas State Independent Living Centers and its partners to facilitate the training of at least 25 Texans with Developmental Disabilities to serve as </a:t>
            </a:r>
            <a:r>
              <a:rPr lang="en-US" sz="1800" b="1">
                <a:solidFill>
                  <a:srgbClr val="191B0E"/>
                </a:solidFill>
                <a:latin typeface="Arial"/>
                <a:ea typeface="Arial"/>
                <a:cs typeface="Arial"/>
                <a:sym typeface="Arial"/>
              </a:rPr>
              <a:t>Peer Support Specialist </a:t>
            </a:r>
            <a:r>
              <a:rPr lang="en-US" sz="1800">
                <a:solidFill>
                  <a:srgbClr val="191B0E"/>
                </a:solidFill>
                <a:latin typeface="Arial"/>
                <a:ea typeface="Arial"/>
                <a:cs typeface="Arial"/>
                <a:sym typeface="Arial"/>
              </a:rPr>
              <a:t>for 250 individuals with Developmental Disabilities. </a:t>
            </a:r>
            <a:endParaRPr sz="1800">
              <a:solidFill>
                <a:srgbClr val="191B0E"/>
              </a:solidFill>
              <a:latin typeface="Arial"/>
              <a:ea typeface="Arial"/>
              <a:cs typeface="Arial"/>
              <a:sym typeface="Arial"/>
            </a:endParaRPr>
          </a:p>
          <a:p>
            <a:pPr marL="0" lvl="0" indent="0" algn="l" rtl="0">
              <a:lnSpc>
                <a:spcPct val="94000"/>
              </a:lnSpc>
              <a:spcBef>
                <a:spcPts val="1000"/>
              </a:spcBef>
              <a:spcAft>
                <a:spcPts val="0"/>
              </a:spcAft>
              <a:buClr>
                <a:schemeClr val="dk1"/>
              </a:buClr>
              <a:buSzPts val="1100"/>
              <a:buFont typeface="Arial"/>
              <a:buNone/>
            </a:pPr>
            <a:r>
              <a:rPr lang="en-US" sz="1800">
                <a:solidFill>
                  <a:srgbClr val="191B0E"/>
                </a:solidFill>
                <a:latin typeface="Arial"/>
                <a:ea typeface="Arial"/>
                <a:cs typeface="Arial"/>
                <a:sym typeface="Arial"/>
              </a:rPr>
              <a:t>In the context of this training program, the peer counselor will be someone who acknowledges having a disability and does counseling with another person with a disability. </a:t>
            </a:r>
            <a:endParaRPr sz="1800">
              <a:solidFill>
                <a:srgbClr val="191B0E"/>
              </a:solidFill>
              <a:latin typeface="Arial"/>
              <a:ea typeface="Arial"/>
              <a:cs typeface="Arial"/>
              <a:sym typeface="Arial"/>
            </a:endParaRPr>
          </a:p>
          <a:p>
            <a:pPr marL="0" lvl="0" indent="0" algn="l" rtl="0">
              <a:lnSpc>
                <a:spcPct val="94000"/>
              </a:lnSpc>
              <a:spcBef>
                <a:spcPts val="1000"/>
              </a:spcBef>
              <a:spcAft>
                <a:spcPts val="0"/>
              </a:spcAft>
              <a:buClr>
                <a:schemeClr val="dk1"/>
              </a:buClr>
              <a:buSzPts val="1100"/>
              <a:buFont typeface="Arial"/>
              <a:buNone/>
            </a:pPr>
            <a:r>
              <a:rPr lang="en-US" sz="1800">
                <a:solidFill>
                  <a:srgbClr val="191B0E"/>
                </a:solidFill>
                <a:latin typeface="Arial"/>
                <a:ea typeface="Arial"/>
                <a:cs typeface="Arial"/>
                <a:sym typeface="Arial"/>
              </a:rPr>
              <a:t>Requirements: Having an IDD, being a current resident of the state of Texas, being an adult 18 y/o +, being a registered voter or willing to register to vote. </a:t>
            </a:r>
            <a:endParaRPr/>
          </a:p>
        </p:txBody>
      </p:sp>
      <p:pic>
        <p:nvPicPr>
          <p:cNvPr id="271" name="Google Shape;271;p37"/>
          <p:cNvPicPr preferRelativeResize="0"/>
          <p:nvPr/>
        </p:nvPicPr>
        <p:blipFill>
          <a:blip r:embed="rId3">
            <a:alphaModFix/>
          </a:blip>
          <a:stretch>
            <a:fillRect/>
          </a:stretch>
        </p:blipFill>
        <p:spPr>
          <a:xfrm>
            <a:off x="7090525" y="4833971"/>
            <a:ext cx="1771550" cy="1771575"/>
          </a:xfrm>
          <a:prstGeom prst="rect">
            <a:avLst/>
          </a:prstGeom>
          <a:noFill/>
          <a:ln>
            <a:noFill/>
          </a:ln>
        </p:spPr>
      </p:pic>
      <p:pic>
        <p:nvPicPr>
          <p:cNvPr id="272" name="Google Shape;272;p37"/>
          <p:cNvPicPr preferRelativeResize="0"/>
          <p:nvPr/>
        </p:nvPicPr>
        <p:blipFill>
          <a:blip r:embed="rId4">
            <a:alphaModFix/>
          </a:blip>
          <a:stretch>
            <a:fillRect/>
          </a:stretch>
        </p:blipFill>
        <p:spPr>
          <a:xfrm>
            <a:off x="1105250" y="5244048"/>
            <a:ext cx="3069725" cy="81750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services</a:t>
            </a:r>
          </a:p>
        </p:txBody>
      </p:sp>
      <p:sp>
        <p:nvSpPr>
          <p:cNvPr id="3" name="TextBox 2"/>
          <p:cNvSpPr txBox="1"/>
          <p:nvPr/>
        </p:nvSpPr>
        <p:spPr>
          <a:xfrm>
            <a:off x="738130" y="2126254"/>
            <a:ext cx="7403335" cy="267765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Pilot program at Donna ISD. </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Provided a 6 week program based on the curriculum provided ‘Teens and Transition’</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T’NT is a curriculum designed to prepare young adults (ages 16-22) with high incidence disabilities to become employed, independent members of their communities. The curriculum actively engages students in a variety of topics including: post-secondary education, job training, soft skill development, mock interviews, housing, insurance, financial literacy, and accessing community resources. </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Topics covered are Communication &amp; Self-Advocacy, Career Exploration, Searching for Jobs Applying for Jobs &amp; Other Opportunities, Preparing a Resume, Preparing for Interviews, Mock Interviews, Being a Good Employee, Banking, Budgets &amp; Credit, Job Training &amp; Certifications, Post-Secondary Education, Independent Living Simulation, Housing, Insurance, Transportation, Community Resources &amp; Participation.  </a:t>
            </a:r>
          </a:p>
        </p:txBody>
      </p:sp>
    </p:spTree>
    <p:extLst>
      <p:ext uri="{BB962C8B-B14F-4D97-AF65-F5344CB8AC3E}">
        <p14:creationId xmlns:p14="http://schemas.microsoft.com/office/powerpoint/2010/main" val="4124253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9"/>
          <p:cNvSpPr/>
          <p:nvPr/>
        </p:nvSpPr>
        <p:spPr>
          <a:xfrm>
            <a:off x="914400" y="3832225"/>
            <a:ext cx="1597025" cy="661987"/>
          </a:xfrm>
          <a:prstGeom prst="rightArrow">
            <a:avLst>
              <a:gd name="adj1" fmla="val 17125"/>
              <a:gd name="adj2" fmla="val 50000"/>
            </a:avLst>
          </a:prstGeom>
          <a:solidFill>
            <a:schemeClr val="accent1"/>
          </a:solidFill>
          <a:ln w="15875" cap="flat" cmpd="sng">
            <a:solidFill>
              <a:srgbClr val="A75F0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4" name="Google Shape;284;p39"/>
          <p:cNvSpPr/>
          <p:nvPr/>
        </p:nvSpPr>
        <p:spPr>
          <a:xfrm>
            <a:off x="914400" y="1905000"/>
            <a:ext cx="1597025" cy="661987"/>
          </a:xfrm>
          <a:prstGeom prst="rightArrow">
            <a:avLst>
              <a:gd name="adj1" fmla="val 17125"/>
              <a:gd name="adj2" fmla="val 50000"/>
            </a:avLst>
          </a:prstGeom>
          <a:solidFill>
            <a:schemeClr val="accent1"/>
          </a:solidFill>
          <a:ln w="15875" cap="flat" cmpd="sng">
            <a:solidFill>
              <a:srgbClr val="A75F0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5" name="Google Shape;285;p39"/>
          <p:cNvSpPr txBox="1">
            <a:spLocks noGrp="1"/>
          </p:cNvSpPr>
          <p:nvPr>
            <p:ph type="title"/>
          </p:nvPr>
        </p:nvSpPr>
        <p:spPr>
          <a:xfrm>
            <a:off x="914400" y="573087"/>
            <a:ext cx="7623175" cy="11430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404040"/>
              </a:buClr>
              <a:buSzPts val="4800"/>
              <a:buFont typeface="Calibri"/>
              <a:buNone/>
            </a:pPr>
            <a:r>
              <a:rPr lang="en-US" sz="4800" b="1" i="0" u="none">
                <a:solidFill>
                  <a:srgbClr val="404040"/>
                </a:solidFill>
                <a:latin typeface="Calibri"/>
                <a:ea typeface="Calibri"/>
                <a:cs typeface="Calibri"/>
                <a:sym typeface="Calibri"/>
              </a:rPr>
              <a:t>Office Locations</a:t>
            </a:r>
            <a:endParaRPr/>
          </a:p>
        </p:txBody>
      </p:sp>
      <p:sp>
        <p:nvSpPr>
          <p:cNvPr id="286" name="Google Shape;286;p39"/>
          <p:cNvSpPr txBox="1">
            <a:spLocks noGrp="1"/>
          </p:cNvSpPr>
          <p:nvPr>
            <p:ph type="body" idx="1"/>
          </p:nvPr>
        </p:nvSpPr>
        <p:spPr>
          <a:xfrm>
            <a:off x="1806575" y="3451225"/>
            <a:ext cx="3840162" cy="941387"/>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0"/>
              </a:spcBef>
              <a:spcAft>
                <a:spcPts val="0"/>
              </a:spcAft>
              <a:buSzPts val="2000"/>
              <a:buNone/>
            </a:pPr>
            <a:endParaRPr sz="2000" b="0" i="0" u="none">
              <a:solidFill>
                <a:srgbClr val="404040"/>
              </a:solidFill>
              <a:latin typeface="Calibri"/>
              <a:ea typeface="Calibri"/>
              <a:cs typeface="Calibri"/>
              <a:sym typeface="Calibri"/>
            </a:endParaRPr>
          </a:p>
          <a:p>
            <a:pPr marL="0" lvl="0" indent="-127000" algn="l" rtl="0">
              <a:lnSpc>
                <a:spcPct val="100000"/>
              </a:lnSpc>
              <a:spcBef>
                <a:spcPts val="0"/>
              </a:spcBef>
              <a:spcAft>
                <a:spcPts val="0"/>
              </a:spcAft>
              <a:buClr>
                <a:schemeClr val="accent1"/>
              </a:buClr>
              <a:buSzPts val="2000"/>
              <a:buFont typeface="Calibri"/>
              <a:buChar char=" "/>
            </a:pPr>
            <a:r>
              <a:rPr lang="en-US" sz="2000" b="0" i="0" u="none">
                <a:solidFill>
                  <a:srgbClr val="404040"/>
                </a:solidFill>
                <a:latin typeface="Calibri"/>
                <a:ea typeface="Calibri"/>
                <a:cs typeface="Calibri"/>
                <a:sym typeface="Calibri"/>
              </a:rPr>
              <a:t> 	1419 Corpus Christi</a:t>
            </a:r>
            <a:endParaRPr/>
          </a:p>
          <a:p>
            <a:pPr marL="0" lvl="0" indent="-127000" algn="l" rtl="0">
              <a:lnSpc>
                <a:spcPct val="100000"/>
              </a:lnSpc>
              <a:spcBef>
                <a:spcPts val="0"/>
              </a:spcBef>
              <a:spcAft>
                <a:spcPts val="0"/>
              </a:spcAft>
              <a:buClr>
                <a:schemeClr val="accent1"/>
              </a:buClr>
              <a:buSzPts val="2000"/>
              <a:buFont typeface="Calibri"/>
              <a:buChar char=" "/>
            </a:pPr>
            <a:r>
              <a:rPr lang="en-US" sz="2000" b="0" i="0" u="none">
                <a:solidFill>
                  <a:srgbClr val="404040"/>
                </a:solidFill>
                <a:latin typeface="Calibri"/>
                <a:ea typeface="Calibri"/>
                <a:cs typeface="Calibri"/>
                <a:sym typeface="Calibri"/>
              </a:rPr>
              <a:t>	Laredo, Texas  78040</a:t>
            </a:r>
            <a:endParaRPr/>
          </a:p>
          <a:p>
            <a:pPr marL="0" lvl="0" indent="-127000" algn="l" rtl="0">
              <a:lnSpc>
                <a:spcPct val="100000"/>
              </a:lnSpc>
              <a:spcBef>
                <a:spcPts val="0"/>
              </a:spcBef>
              <a:spcAft>
                <a:spcPts val="0"/>
              </a:spcAft>
              <a:buClr>
                <a:schemeClr val="accent1"/>
              </a:buClr>
              <a:buSzPts val="2000"/>
              <a:buFont typeface="Calibri"/>
              <a:buChar char=" "/>
            </a:pPr>
            <a:r>
              <a:rPr lang="en-US" sz="2000" b="0" i="0" u="none">
                <a:solidFill>
                  <a:srgbClr val="404040"/>
                </a:solidFill>
                <a:latin typeface="Calibri"/>
                <a:ea typeface="Calibri"/>
                <a:cs typeface="Calibri"/>
                <a:sym typeface="Calibri"/>
              </a:rPr>
              <a:t>	956.523.1411 - voice</a:t>
            </a:r>
            <a:endParaRPr/>
          </a:p>
          <a:p>
            <a:pPr marL="0" lvl="0" indent="-127000" algn="l" rtl="0">
              <a:lnSpc>
                <a:spcPct val="100000"/>
              </a:lnSpc>
              <a:spcBef>
                <a:spcPts val="0"/>
              </a:spcBef>
              <a:spcAft>
                <a:spcPts val="0"/>
              </a:spcAft>
              <a:buClr>
                <a:schemeClr val="accent1"/>
              </a:buClr>
              <a:buSzPts val="2000"/>
              <a:buFont typeface="Calibri"/>
              <a:buChar char=" "/>
            </a:pPr>
            <a:r>
              <a:rPr lang="en-US" sz="2000" b="0" i="0" u="none">
                <a:solidFill>
                  <a:srgbClr val="404040"/>
                </a:solidFill>
                <a:latin typeface="Calibri"/>
                <a:ea typeface="Calibri"/>
                <a:cs typeface="Calibri"/>
                <a:sym typeface="Calibri"/>
              </a:rPr>
              <a:t> 	956.523.1417 - fax</a:t>
            </a:r>
            <a:endParaRPr/>
          </a:p>
          <a:p>
            <a:pPr marL="91440" lvl="0" indent="0" algn="l" rtl="0">
              <a:lnSpc>
                <a:spcPct val="90000"/>
              </a:lnSpc>
              <a:spcBef>
                <a:spcPts val="1200"/>
              </a:spcBef>
              <a:spcAft>
                <a:spcPts val="0"/>
              </a:spcAft>
              <a:buSzPts val="2000"/>
              <a:buNone/>
            </a:pPr>
            <a:endParaRPr sz="2000" b="0" i="0" u="none">
              <a:solidFill>
                <a:srgbClr val="404040"/>
              </a:solidFill>
              <a:latin typeface="Calibri"/>
              <a:ea typeface="Calibri"/>
              <a:cs typeface="Calibri"/>
              <a:sym typeface="Calibri"/>
            </a:endParaRPr>
          </a:p>
        </p:txBody>
      </p:sp>
      <p:pic>
        <p:nvPicPr>
          <p:cNvPr id="287" name="Google Shape;287;p39"/>
          <p:cNvPicPr preferRelativeResize="0">
            <a:picLocks noGrp="1"/>
          </p:cNvPicPr>
          <p:nvPr>
            <p:ph type="body" idx="1"/>
          </p:nvPr>
        </p:nvPicPr>
        <p:blipFill rotWithShape="1">
          <a:blip r:embed="rId3">
            <a:alphaModFix/>
          </a:blip>
          <a:srcRect/>
          <a:stretch/>
        </p:blipFill>
        <p:spPr>
          <a:xfrm>
            <a:off x="5972175" y="1392237"/>
            <a:ext cx="2257425" cy="2133600"/>
          </a:xfrm>
          <a:prstGeom prst="rect">
            <a:avLst/>
          </a:prstGeom>
          <a:noFill/>
          <a:ln>
            <a:noFill/>
          </a:ln>
        </p:spPr>
      </p:pic>
      <p:pic>
        <p:nvPicPr>
          <p:cNvPr id="288" name="Google Shape;288;p39"/>
          <p:cNvPicPr preferRelativeResize="0">
            <a:picLocks noGrp="1"/>
          </p:cNvPicPr>
          <p:nvPr>
            <p:ph type="body" idx="2"/>
          </p:nvPr>
        </p:nvPicPr>
        <p:blipFill rotWithShape="1">
          <a:blip r:embed="rId4">
            <a:alphaModFix/>
          </a:blip>
          <a:srcRect/>
          <a:stretch/>
        </p:blipFill>
        <p:spPr>
          <a:xfrm>
            <a:off x="6737350" y="2278062"/>
            <a:ext cx="1028700" cy="919162"/>
          </a:xfrm>
          <a:prstGeom prst="rect">
            <a:avLst/>
          </a:prstGeom>
          <a:noFill/>
          <a:ln>
            <a:noFill/>
          </a:ln>
        </p:spPr>
      </p:pic>
      <p:sp>
        <p:nvSpPr>
          <p:cNvPr id="289" name="Google Shape;289;p39"/>
          <p:cNvSpPr txBox="1"/>
          <p:nvPr/>
        </p:nvSpPr>
        <p:spPr>
          <a:xfrm>
            <a:off x="2411412" y="1860550"/>
            <a:ext cx="4114800" cy="1754187"/>
          </a:xfrm>
          <a:prstGeom prst="rect">
            <a:avLst/>
          </a:prstGeom>
          <a:noFill/>
          <a:ln>
            <a:noFill/>
          </a:ln>
        </p:spPr>
        <p:txBody>
          <a:bodyPr spcFirstLastPara="1" wrap="square" lIns="91425" tIns="45700" rIns="91425" bIns="45700" anchor="t" anchorCtr="0">
            <a:noAutofit/>
          </a:bodyPr>
          <a:lstStyle/>
          <a:p>
            <a:pPr marL="90487" marR="0" lvl="0" indent="-114300" algn="l" defTabSz="914400" rtl="0" eaLnBrk="1" fontAlgn="auto" latinLnBrk="0" hangingPunct="1">
              <a:lnSpc>
                <a:spcPct val="100000"/>
              </a:lnSpc>
              <a:spcBef>
                <a:spcPts val="0"/>
              </a:spcBef>
              <a:spcAft>
                <a:spcPts val="0"/>
              </a:spcAft>
              <a:buClr>
                <a:srgbClr val="E48312"/>
              </a:buClr>
              <a:buSzPts val="1800"/>
              <a:buFont typeface="Calibri"/>
              <a:buChar char=" "/>
              <a:tabLst/>
              <a:defRPr/>
            </a:pPr>
            <a:r>
              <a:rPr kumimoji="0" lang="en-US" sz="1800" b="0" i="0" u="none" strike="noStrike" kern="0" cap="none" spc="0" normalizeH="0" baseline="0" noProof="0">
                <a:ln>
                  <a:noFill/>
                </a:ln>
                <a:solidFill>
                  <a:srgbClr val="404040"/>
                </a:solidFill>
                <a:effectLst/>
                <a:uLnTx/>
                <a:uFillTx/>
                <a:latin typeface="Calibri"/>
                <a:ea typeface="Calibri"/>
                <a:cs typeface="Calibri"/>
                <a:sym typeface="Calibri"/>
              </a:rPr>
              <a:t>3012 North McColl Road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0487" marR="0" lvl="0" indent="-114300" algn="l" defTabSz="914400" rtl="0" eaLnBrk="1" fontAlgn="auto" latinLnBrk="0" hangingPunct="1">
              <a:lnSpc>
                <a:spcPct val="100000"/>
              </a:lnSpc>
              <a:spcBef>
                <a:spcPts val="0"/>
              </a:spcBef>
              <a:spcAft>
                <a:spcPts val="0"/>
              </a:spcAft>
              <a:buClr>
                <a:srgbClr val="E48312"/>
              </a:buClr>
              <a:buSzPts val="1800"/>
              <a:buFont typeface="Calibri"/>
              <a:buChar char=" "/>
              <a:tabLst/>
              <a:defRPr/>
            </a:pPr>
            <a:r>
              <a:rPr kumimoji="0" lang="en-US" sz="1800" b="0" i="0" u="none" strike="noStrike" kern="0" cap="none" spc="0" normalizeH="0" baseline="0" noProof="0">
                <a:ln>
                  <a:noFill/>
                </a:ln>
                <a:solidFill>
                  <a:srgbClr val="404040"/>
                </a:solidFill>
                <a:effectLst/>
                <a:uLnTx/>
                <a:uFillTx/>
                <a:latin typeface="Calibri"/>
                <a:ea typeface="Calibri"/>
                <a:cs typeface="Calibri"/>
                <a:sym typeface="Calibri"/>
              </a:rPr>
              <a:t>McAllen, TX  78501</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0487" marR="0" lvl="0" indent="-114300" algn="l" defTabSz="914400" rtl="0" eaLnBrk="1" fontAlgn="auto" latinLnBrk="0" hangingPunct="1">
              <a:lnSpc>
                <a:spcPct val="100000"/>
              </a:lnSpc>
              <a:spcBef>
                <a:spcPts val="0"/>
              </a:spcBef>
              <a:spcAft>
                <a:spcPts val="0"/>
              </a:spcAft>
              <a:buClr>
                <a:srgbClr val="E48312"/>
              </a:buClr>
              <a:buSzPts val="1800"/>
              <a:buFont typeface="Calibri"/>
              <a:buChar char=" "/>
              <a:tabLst/>
              <a:defRPr/>
            </a:pPr>
            <a:r>
              <a:rPr kumimoji="0" lang="en-US" sz="1800" b="0" i="0" u="none" strike="noStrike" kern="0" cap="none" spc="0" normalizeH="0" baseline="0" noProof="0">
                <a:ln>
                  <a:noFill/>
                </a:ln>
                <a:solidFill>
                  <a:srgbClr val="404040"/>
                </a:solidFill>
                <a:effectLst/>
                <a:uLnTx/>
                <a:uFillTx/>
                <a:latin typeface="Calibri"/>
                <a:ea typeface="Calibri"/>
                <a:cs typeface="Calibri"/>
                <a:sym typeface="Calibri"/>
              </a:rPr>
              <a:t>956.668.8245 (VAIL) - voice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0487" marR="0" lvl="0" indent="-114300" algn="l" defTabSz="914400" rtl="0" eaLnBrk="1" fontAlgn="auto" latinLnBrk="0" hangingPunct="1">
              <a:lnSpc>
                <a:spcPct val="100000"/>
              </a:lnSpc>
              <a:spcBef>
                <a:spcPts val="0"/>
              </a:spcBef>
              <a:spcAft>
                <a:spcPts val="0"/>
              </a:spcAft>
              <a:buClr>
                <a:srgbClr val="E48312"/>
              </a:buClr>
              <a:buSzPts val="1800"/>
              <a:buFont typeface="Calibri"/>
              <a:buChar char=" "/>
              <a:tabLst/>
              <a:defRPr/>
            </a:pPr>
            <a:r>
              <a:rPr kumimoji="0" lang="en-US" sz="1800" b="0" i="0" u="none" strike="noStrike" kern="0" cap="none" spc="0" normalizeH="0" baseline="0" noProof="0">
                <a:ln>
                  <a:noFill/>
                </a:ln>
                <a:solidFill>
                  <a:srgbClr val="404040"/>
                </a:solidFill>
                <a:effectLst/>
                <a:uLnTx/>
                <a:uFillTx/>
                <a:latin typeface="Calibri"/>
                <a:ea typeface="Calibri"/>
                <a:cs typeface="Calibri"/>
                <a:sym typeface="Calibri"/>
              </a:rPr>
              <a:t>1.866.400.8245 (VAIL) toll free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90487" marR="0" lvl="0" indent="-114300" algn="l" defTabSz="914400" rtl="0" eaLnBrk="1" fontAlgn="auto" latinLnBrk="0" hangingPunct="1">
              <a:lnSpc>
                <a:spcPct val="100000"/>
              </a:lnSpc>
              <a:spcBef>
                <a:spcPts val="0"/>
              </a:spcBef>
              <a:spcAft>
                <a:spcPts val="0"/>
              </a:spcAft>
              <a:buClr>
                <a:srgbClr val="E48312"/>
              </a:buClr>
              <a:buSzPts val="1800"/>
              <a:buFont typeface="Calibri"/>
              <a:buChar char=" "/>
              <a:tabLst/>
              <a:defRPr/>
            </a:pPr>
            <a:r>
              <a:rPr kumimoji="0" lang="en-US" sz="1800" b="0" i="0" u="none" strike="noStrike" kern="0" cap="none" spc="0" normalizeH="0" baseline="0" noProof="0">
                <a:ln>
                  <a:noFill/>
                </a:ln>
                <a:solidFill>
                  <a:srgbClr val="404040"/>
                </a:solidFill>
                <a:effectLst/>
                <a:uLnTx/>
                <a:uFillTx/>
                <a:latin typeface="Calibri"/>
                <a:ea typeface="Calibri"/>
                <a:cs typeface="Calibri"/>
                <a:sym typeface="Calibri"/>
              </a:rPr>
              <a:t>956.631.7914 - fax</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404040"/>
              </a:solidFill>
              <a:effectLst/>
              <a:uLnTx/>
              <a:uFillTx/>
              <a:latin typeface="Calibri"/>
              <a:ea typeface="Calibri"/>
              <a:cs typeface="Calibri"/>
              <a:sym typeface="Calibri"/>
            </a:endParaRPr>
          </a:p>
        </p:txBody>
      </p:sp>
      <p:sp>
        <p:nvSpPr>
          <p:cNvPr id="290" name="Google Shape;290;p39"/>
          <p:cNvSpPr txBox="1"/>
          <p:nvPr/>
        </p:nvSpPr>
        <p:spPr>
          <a:xfrm>
            <a:off x="904875" y="2089150"/>
            <a:ext cx="1295400" cy="36988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McAllen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39"/>
          <p:cNvSpPr txBox="1"/>
          <p:nvPr/>
        </p:nvSpPr>
        <p:spPr>
          <a:xfrm>
            <a:off x="895350" y="3987800"/>
            <a:ext cx="828675" cy="369887"/>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Laredo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39"/>
          <p:cNvSpPr txBox="1"/>
          <p:nvPr/>
        </p:nvSpPr>
        <p:spPr>
          <a:xfrm>
            <a:off x="1095375" y="5086350"/>
            <a:ext cx="6953250" cy="13843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Calibri"/>
              <a:buNone/>
              <a:tabLst/>
              <a:defRPr/>
            </a:pPr>
            <a:r>
              <a:rPr kumimoji="0" lang="en-US" sz="1600" b="0" i="0" u="none" strike="noStrike" kern="0" cap="none" spc="0" normalizeH="0" baseline="0" noProof="0">
                <a:ln>
                  <a:noFill/>
                </a:ln>
                <a:solidFill>
                  <a:srgbClr val="000000"/>
                </a:solidFill>
                <a:effectLst/>
                <a:uLnTx/>
                <a:uFillTx/>
                <a:latin typeface="Calibri"/>
                <a:ea typeface="Calibri"/>
                <a:cs typeface="Calibri"/>
                <a:sym typeface="Calibri"/>
              </a:rPr>
              <a:t>** Funded by U.S. Dept. of Health and Human Services – Admin for Community Living (ACL), Health and Human Services Commission (HHSC), Texas Council on Development Disabilities. **</a:t>
            </a: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0"/>
          <p:cNvSpPr txBox="1">
            <a:spLocks noGrp="1"/>
          </p:cNvSpPr>
          <p:nvPr>
            <p:ph type="ctrTitle"/>
          </p:nvPr>
        </p:nvSpPr>
        <p:spPr>
          <a:xfrm>
            <a:off x="822325" y="758825"/>
            <a:ext cx="7543800" cy="3565525"/>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262626"/>
              </a:buClr>
              <a:buSzPts val="8000"/>
              <a:buFont typeface="Calibri"/>
              <a:buNone/>
            </a:pPr>
            <a:r>
              <a:rPr lang="en-US" sz="8000" b="0" i="0" u="none">
                <a:solidFill>
                  <a:srgbClr val="262626"/>
                </a:solidFill>
                <a:latin typeface="Calibri"/>
                <a:ea typeface="Calibri"/>
                <a:cs typeface="Calibri"/>
                <a:sym typeface="Calibri"/>
              </a:rPr>
              <a:t>Questions?</a:t>
            </a:r>
            <a:endParaRPr/>
          </a:p>
        </p:txBody>
      </p:sp>
      <p:sp>
        <p:nvSpPr>
          <p:cNvPr id="298" name="Google Shape;298;p40"/>
          <p:cNvSpPr txBox="1">
            <a:spLocks noGrp="1"/>
          </p:cNvSpPr>
          <p:nvPr>
            <p:ph type="subTitle" idx="1"/>
          </p:nvPr>
        </p:nvSpPr>
        <p:spPr>
          <a:xfrm>
            <a:off x="825500" y="4456112"/>
            <a:ext cx="7543800" cy="11430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2000"/>
              <a:buNone/>
            </a:pPr>
            <a:r>
              <a:rPr lang="en-US" sz="2000" b="1" i="0" u="none">
                <a:solidFill>
                  <a:schemeClr val="dk2"/>
                </a:solidFill>
                <a:latin typeface="Calibri"/>
                <a:ea typeface="Calibri"/>
                <a:cs typeface="Calibri"/>
                <a:sym typeface="Calibri"/>
              </a:rPr>
              <a:t>WE COMMUNICATE IN:</a:t>
            </a:r>
            <a:endParaRPr/>
          </a:p>
          <a:p>
            <a:pPr marL="0" lvl="0" indent="0" algn="l" rtl="0">
              <a:lnSpc>
                <a:spcPct val="80000"/>
              </a:lnSpc>
              <a:spcBef>
                <a:spcPts val="1400"/>
              </a:spcBef>
              <a:spcAft>
                <a:spcPts val="0"/>
              </a:spcAft>
              <a:buSzPts val="2000"/>
              <a:buNone/>
            </a:pPr>
            <a:r>
              <a:rPr lang="en-US" sz="2000" b="0" i="0" u="none">
                <a:solidFill>
                  <a:schemeClr val="dk2"/>
                </a:solidFill>
                <a:latin typeface="Calibri"/>
                <a:ea typeface="Calibri"/>
                <a:cs typeface="Calibri"/>
                <a:sym typeface="Calibri"/>
              </a:rPr>
              <a:t>ENGLISH, SPANISH, AMERICAN SIGN LANGUAGE, MEXICAN SIGN LANGUAGE, GESTURES AND PICTOGRAMS.</a:t>
            </a:r>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1_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1050</TotalTime>
  <Words>4961</Words>
  <Application>Microsoft Office PowerPoint</Application>
  <PresentationFormat>On-screen Show (4:3)</PresentationFormat>
  <Paragraphs>674</Paragraphs>
  <Slides>101</Slides>
  <Notes>28</Notes>
  <HiddenSlides>0</HiddenSlides>
  <MMClips>0</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101</vt:i4>
      </vt:variant>
    </vt:vector>
  </HeadingPairs>
  <TitlesOfParts>
    <vt:vector size="124" baseType="lpstr">
      <vt:lpstr>Arial</vt:lpstr>
      <vt:lpstr>Calibri</vt:lpstr>
      <vt:lpstr>Calibri Light</vt:lpstr>
      <vt:lpstr>Courier New</vt:lpstr>
      <vt:lpstr>Georgia</vt:lpstr>
      <vt:lpstr>Noto Sans Symbols</vt:lpstr>
      <vt:lpstr>Open Sans</vt:lpstr>
      <vt:lpstr>Rockwell</vt:lpstr>
      <vt:lpstr>Rockwell Condensed</vt:lpstr>
      <vt:lpstr>Symbol</vt:lpstr>
      <vt:lpstr>Times New Roman</vt:lpstr>
      <vt:lpstr>Tw Cen MT</vt:lpstr>
      <vt:lpstr>Tw Cen MT Condensed</vt:lpstr>
      <vt:lpstr>Verdana</vt:lpstr>
      <vt:lpstr>Wingdings</vt:lpstr>
      <vt:lpstr>Wingdings 3</vt:lpstr>
      <vt:lpstr>Office Theme</vt:lpstr>
      <vt:lpstr>Wood Type</vt:lpstr>
      <vt:lpstr>Integral</vt:lpstr>
      <vt:lpstr>Retrospect</vt:lpstr>
      <vt:lpstr>1_Retrospect</vt:lpstr>
      <vt:lpstr>7_Retrospect</vt:lpstr>
      <vt:lpstr>2_Retrospect</vt:lpstr>
      <vt:lpstr>PowerPoint Presentation</vt:lpstr>
      <vt:lpstr>Welcome!</vt:lpstr>
      <vt:lpstr>Welcome!</vt:lpstr>
      <vt:lpstr>PowerPoint Presentation</vt:lpstr>
      <vt:lpstr>Workforce Solutions  Services </vt:lpstr>
      <vt:lpstr>Welcome!</vt:lpstr>
      <vt:lpstr>About WFS</vt:lpstr>
      <vt:lpstr>Overcoming Obstacles</vt:lpstr>
      <vt:lpstr>How are we assisting?</vt:lpstr>
      <vt:lpstr>Contact WFS</vt:lpstr>
      <vt:lpstr>Services Available</vt:lpstr>
      <vt:lpstr>workintexas.com</vt:lpstr>
      <vt:lpstr>Employment </vt:lpstr>
      <vt:lpstr>Employment </vt:lpstr>
      <vt:lpstr>Employment </vt:lpstr>
      <vt:lpstr>Workforce Innovation and Opportunity Act (WIOA)</vt:lpstr>
      <vt:lpstr>E3 Program</vt:lpstr>
      <vt:lpstr>Eligibility for WIOA</vt:lpstr>
      <vt:lpstr>Workforce Solutions Offices</vt:lpstr>
      <vt:lpstr>Child Care Services </vt:lpstr>
      <vt:lpstr>Important Reminder!</vt:lpstr>
      <vt:lpstr>Equal Opportunity</vt:lpstr>
      <vt:lpstr>QUESTIONS?</vt:lpstr>
      <vt:lpstr>Contact Information</vt:lpstr>
      <vt:lpstr>PowerPoint Presentation</vt:lpstr>
      <vt:lpstr>Vocational Rehabilitation</vt:lpstr>
      <vt:lpstr>Vocational rehabilitation (VR) Services</vt:lpstr>
      <vt:lpstr>Eligibility criteria</vt:lpstr>
      <vt:lpstr>Transition services</vt:lpstr>
      <vt:lpstr>Vocational Rehabilitation Counselors  </vt:lpstr>
      <vt:lpstr>Workforce Innovation and opportunity act (WIOA)</vt:lpstr>
      <vt:lpstr>WIOA TiTLE IV </vt:lpstr>
      <vt:lpstr>Potentially eligible</vt:lpstr>
      <vt:lpstr>How to get started…</vt:lpstr>
      <vt:lpstr>Regional Transition Specialists</vt:lpstr>
      <vt:lpstr>State office transition team</vt:lpstr>
      <vt:lpstr>Texas Workforce Commission   Contact information</vt:lpstr>
      <vt:lpstr>VR Offices in The Region One ESC Area</vt:lpstr>
      <vt:lpstr>Federal funding information</vt:lpstr>
      <vt:lpstr>QUESTIONS?</vt:lpstr>
      <vt:lpstr>PowerPoint Presentation</vt:lpstr>
      <vt:lpstr>PowerPoint Presentation</vt:lpstr>
      <vt:lpstr>Self Advocacy</vt:lpstr>
      <vt:lpstr>Student Disability  Services</vt:lpstr>
      <vt:lpstr>What does our OFFICE DO?</vt:lpstr>
      <vt:lpstr>the responsibility of our office</vt:lpstr>
      <vt:lpstr>Who qualifies FOR Student disability services?</vt:lpstr>
      <vt:lpstr>How does a student request our services?</vt:lpstr>
      <vt:lpstr>What are the responsibilities of the student with a disability?</vt:lpstr>
      <vt:lpstr>What are the responsibilities of the instructors?</vt:lpstr>
      <vt:lpstr>Can the instructor and the student  change or set up any Accommodations as they see fit?</vt:lpstr>
      <vt:lpstr>Adaptive Technology &amp; Software</vt:lpstr>
      <vt:lpstr>Supplementary Aids and Services</vt:lpstr>
      <vt:lpstr>OUR Website https://studentservices.southtexascollege.edu/counseling/index.html </vt:lpstr>
      <vt:lpstr>HOW TO REACH US</vt:lpstr>
      <vt:lpstr>Questions, Comments, Concerns…</vt:lpstr>
      <vt:lpstr>PowerPoint Presentation</vt:lpstr>
      <vt:lpstr>  </vt:lpstr>
      <vt:lpstr>At UTRGV</vt:lpstr>
      <vt:lpstr>The Legal Foundation  </vt:lpstr>
      <vt:lpstr>When Do These Laws Apply?</vt:lpstr>
      <vt:lpstr>Types of Disabilities</vt:lpstr>
      <vt:lpstr>Temporary Disabilities</vt:lpstr>
      <vt:lpstr>How Disability Affects Students</vt:lpstr>
      <vt:lpstr>Title IX: Pregnancy, Pregnancy-related, and Parenting</vt:lpstr>
      <vt:lpstr>Requesting Pregnancy, Pregnancy-related, and Parenting Accommodations</vt:lpstr>
      <vt:lpstr>Eligibility for Services</vt:lpstr>
      <vt:lpstr>Documentation Required for Eligibility </vt:lpstr>
      <vt:lpstr>Examples of Accommodations</vt:lpstr>
      <vt:lpstr>Accommodation Letters</vt:lpstr>
      <vt:lpstr>Accommodations:</vt:lpstr>
      <vt:lpstr>Accommodations: </vt:lpstr>
      <vt:lpstr>Confidentiality </vt:lpstr>
      <vt:lpstr>Registering for Services</vt:lpstr>
      <vt:lpstr>QUESTIONS?</vt:lpstr>
      <vt:lpstr>PowerPoint Presentation</vt:lpstr>
      <vt:lpstr>PowerPoint Presentation</vt:lpstr>
      <vt:lpstr>PowerPoint Presentation</vt:lpstr>
      <vt:lpstr>PowerPoint Presentation</vt:lpstr>
      <vt:lpstr>Consumer-controlled</vt:lpstr>
      <vt:lpstr>Independent Living Center</vt:lpstr>
      <vt:lpstr>Who Qualifies?</vt:lpstr>
      <vt:lpstr>Programs and services that VAIL has to offer:</vt:lpstr>
      <vt:lpstr>Contacts at VAIL</vt:lpstr>
      <vt:lpstr>Mobility Management Services</vt:lpstr>
      <vt:lpstr>Independent Living Program</vt:lpstr>
      <vt:lpstr>Texas Specializes Telecommunication Assistance Program (STAP)</vt:lpstr>
      <vt:lpstr>Deaf Services </vt:lpstr>
      <vt:lpstr>CRP PROGRAM</vt:lpstr>
      <vt:lpstr>Community Living Assistance Support Services (C.L.A.S.S.)</vt:lpstr>
      <vt:lpstr>AT Demo Lab</vt:lpstr>
      <vt:lpstr>MS Support Group</vt:lpstr>
      <vt:lpstr>Independent Living Purchasing program </vt:lpstr>
      <vt:lpstr>Project HEART</vt:lpstr>
      <vt:lpstr>IL Virtual Program</vt:lpstr>
      <vt:lpstr>PAL Program - Peer Advocacy and Leadership </vt:lpstr>
      <vt:lpstr>Transition services</vt:lpstr>
      <vt:lpstr>Office Locations</vt:lpstr>
      <vt:lpstr>Questions?</vt:lpstr>
      <vt:lpstr>Contact Information</vt:lpstr>
      <vt:lpstr>Thank you!</vt:lpstr>
    </vt:vector>
  </TitlesOfParts>
  <Company>Workforce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Gonzalez</dc:creator>
  <cp:lastModifiedBy>Jeannette Escalera</cp:lastModifiedBy>
  <cp:revision>92</cp:revision>
  <cp:lastPrinted>2018-11-09T14:59:03Z</cp:lastPrinted>
  <dcterms:created xsi:type="dcterms:W3CDTF">2017-05-02T15:26:57Z</dcterms:created>
  <dcterms:modified xsi:type="dcterms:W3CDTF">2020-05-18T18:04:31Z</dcterms:modified>
</cp:coreProperties>
</file>